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26"/>
  </p:notesMasterIdLst>
  <p:sldIdLst>
    <p:sldId id="327" r:id="rId5"/>
    <p:sldId id="328" r:id="rId6"/>
    <p:sldId id="331" r:id="rId7"/>
    <p:sldId id="332" r:id="rId8"/>
    <p:sldId id="333" r:id="rId9"/>
    <p:sldId id="334" r:id="rId10"/>
    <p:sldId id="335" r:id="rId11"/>
    <p:sldId id="336" r:id="rId12"/>
    <p:sldId id="337" r:id="rId13"/>
    <p:sldId id="338" r:id="rId14"/>
    <p:sldId id="339" r:id="rId15"/>
    <p:sldId id="340" r:id="rId16"/>
    <p:sldId id="343" r:id="rId17"/>
    <p:sldId id="344" r:id="rId18"/>
    <p:sldId id="347" r:id="rId19"/>
    <p:sldId id="348" r:id="rId20"/>
    <p:sldId id="349" r:id="rId21"/>
    <p:sldId id="350" r:id="rId22"/>
    <p:sldId id="351" r:id="rId23"/>
    <p:sldId id="353" r:id="rId24"/>
    <p:sldId id="354" r:id="rId2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929335C-BBC6-3545-98C3-3334B5DD804F}">
          <p14:sldIdLst>
            <p14:sldId id="327"/>
            <p14:sldId id="328"/>
            <p14:sldId id="331"/>
            <p14:sldId id="332"/>
            <p14:sldId id="333"/>
            <p14:sldId id="334"/>
            <p14:sldId id="335"/>
            <p14:sldId id="336"/>
            <p14:sldId id="337"/>
            <p14:sldId id="338"/>
            <p14:sldId id="339"/>
            <p14:sldId id="340"/>
            <p14:sldId id="343"/>
            <p14:sldId id="344"/>
            <p14:sldId id="347"/>
            <p14:sldId id="348"/>
            <p14:sldId id="349"/>
            <p14:sldId id="350"/>
            <p14:sldId id="351"/>
            <p14:sldId id="353"/>
            <p14:sldId id="35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523"/>
    <a:srgbClr val="0A324C"/>
    <a:srgbClr val="B17618"/>
    <a:srgbClr val="FFFFFF"/>
    <a:srgbClr val="FFFEF2"/>
    <a:srgbClr val="2F2F2F"/>
    <a:srgbClr val="2C2C2C"/>
    <a:srgbClr val="001409"/>
    <a:srgbClr val="FFC830"/>
    <a:srgbClr val="FFCF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25" autoAdjust="0"/>
    <p:restoredTop sz="70026" autoAdjust="0"/>
  </p:normalViewPr>
  <p:slideViewPr>
    <p:cSldViewPr snapToGrid="0" snapToObjects="1">
      <p:cViewPr varScale="1">
        <p:scale>
          <a:sx n="47" d="100"/>
          <a:sy n="47" d="100"/>
        </p:scale>
        <p:origin x="1776" y="36"/>
      </p:cViewPr>
      <p:guideLst>
        <p:guide orient="horz" pos="2160"/>
        <p:guide pos="2880"/>
      </p:guideLst>
    </p:cSldViewPr>
  </p:slideViewPr>
  <p:outlineViewPr>
    <p:cViewPr>
      <p:scale>
        <a:sx n="33" d="100"/>
        <a:sy n="33" d="100"/>
      </p:scale>
      <p:origin x="0" y="15144"/>
    </p:cViewPr>
  </p:outlineViewPr>
  <p:notesTextViewPr>
    <p:cViewPr>
      <p:scale>
        <a:sx n="100" d="100"/>
        <a:sy n="100" d="100"/>
      </p:scale>
      <p:origin x="0" y="0"/>
    </p:cViewPr>
  </p:notesTextViewPr>
  <p:notesViewPr>
    <p:cSldViewPr snapToGrid="0" snapToObjects="1">
      <p:cViewPr varScale="1">
        <p:scale>
          <a:sx n="91" d="100"/>
          <a:sy n="91" d="100"/>
        </p:scale>
        <p:origin x="282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B0771-C602-DC4E-A79A-FADD584DB129}" type="datetimeFigureOut">
              <a:rPr lang="en-US" smtClean="0"/>
              <a:t>5/10/2020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1207B-98E7-B24C-8E0F-94B1E1F87944}" type="slidenum">
              <a:rPr lang="en-US" smtClean="0"/>
              <a:t>‹#›</a:t>
            </a:fld>
            <a:endParaRPr lang="en-US" dirty="0"/>
          </a:p>
        </p:txBody>
      </p:sp>
    </p:spTree>
    <p:extLst>
      <p:ext uri="{BB962C8B-B14F-4D97-AF65-F5344CB8AC3E}">
        <p14:creationId xmlns:p14="http://schemas.microsoft.com/office/powerpoint/2010/main" val="26441763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200" b="1" i="1" dirty="0"/>
              <a:t>	Note to Instructor:</a:t>
            </a:r>
            <a:r>
              <a:rPr lang="en-US" sz="1200" i="1" dirty="0"/>
              <a:t> Add your name and title, as</a:t>
            </a:r>
            <a:r>
              <a:rPr lang="en-US" sz="1200" i="1" baseline="0" dirty="0"/>
              <a:t> well as the date and location of the presentation,</a:t>
            </a:r>
            <a:r>
              <a:rPr lang="en-US" sz="1200" i="1" dirty="0"/>
              <a:t> to this slide. Introduce yourself, your Extension affiliation (if</a:t>
            </a:r>
            <a:r>
              <a:rPr lang="en-US" sz="1200" i="1" baseline="0" dirty="0"/>
              <a:t> applicable) and the Extension Disaster Education Network (EDEN). Welcome participants, and lead introductions.</a:t>
            </a:r>
            <a:endParaRPr lang="en-US" sz="1200" i="1" dirty="0"/>
          </a:p>
          <a:p>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1</a:t>
            </a:fld>
            <a:endParaRPr lang="en-US" dirty="0"/>
          </a:p>
        </p:txBody>
      </p:sp>
    </p:spTree>
    <p:extLst>
      <p:ext uri="{BB962C8B-B14F-4D97-AF65-F5344CB8AC3E}">
        <p14:creationId xmlns:p14="http://schemas.microsoft.com/office/powerpoint/2010/main" val="3951473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Depending on the nature of the epidemic, many people may need assistance</a:t>
            </a:r>
            <a:r>
              <a:rPr lang="en-US" baseline="0" dirty="0"/>
              <a:t> with day-to-day tasks in their homes and businesses. Can your organization provide child care free or at a reduced rate? Does your organization have a parish nurse program that could provide visitation services? Could you assist small businesses with staffing or accounting services?</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10</a:t>
            </a:fld>
            <a:endParaRPr lang="en-US" dirty="0"/>
          </a:p>
        </p:txBody>
      </p:sp>
    </p:spTree>
    <p:extLst>
      <p:ext uri="{BB962C8B-B14F-4D97-AF65-F5344CB8AC3E}">
        <p14:creationId xmlns:p14="http://schemas.microsoft.com/office/powerpoint/2010/main" val="635261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Now that we have identified some of the possible roles for your organization during the recovery from an epidemic, it’s time to develop a plan for your organization to play a vital role in assisting your community in recovery.</a:t>
            </a:r>
          </a:p>
        </p:txBody>
      </p:sp>
      <p:sp>
        <p:nvSpPr>
          <p:cNvPr id="4" name="Slide Number Placeholder 3"/>
          <p:cNvSpPr>
            <a:spLocks noGrp="1"/>
          </p:cNvSpPr>
          <p:nvPr>
            <p:ph type="sldNum" sz="quarter" idx="10"/>
          </p:nvPr>
        </p:nvSpPr>
        <p:spPr/>
        <p:txBody>
          <a:bodyPr/>
          <a:lstStyle/>
          <a:p>
            <a:fld id="{B0B1207B-98E7-B24C-8E0F-94B1E1F87944}" type="slidenum">
              <a:rPr lang="en-US" smtClean="0"/>
              <a:t>11</a:t>
            </a:fld>
            <a:endParaRPr lang="en-US" dirty="0"/>
          </a:p>
        </p:txBody>
      </p:sp>
    </p:spTree>
    <p:extLst>
      <p:ext uri="{BB962C8B-B14F-4D97-AF65-F5344CB8AC3E}">
        <p14:creationId xmlns:p14="http://schemas.microsoft.com/office/powerpoint/2010/main" val="214078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Primary planning steps include:</a:t>
            </a:r>
          </a:p>
          <a:p>
            <a:pPr marL="171450" indent="-171450">
              <a:buFont typeface="Arial" panose="020B0604020202020204" pitchFamily="34" charset="0"/>
              <a:buChar char="•"/>
            </a:pPr>
            <a:r>
              <a:rPr lang="en-US" baseline="0" dirty="0"/>
              <a:t>Identify the existing conditions in your community</a:t>
            </a:r>
          </a:p>
          <a:p>
            <a:pPr marL="171450" indent="-171450">
              <a:buFont typeface="Arial" panose="020B0604020202020204" pitchFamily="34" charset="0"/>
              <a:buChar char="•"/>
            </a:pPr>
            <a:r>
              <a:rPr lang="en-US" baseline="0" dirty="0"/>
              <a:t>Identify potential needs in your community following an epidemic</a:t>
            </a:r>
          </a:p>
          <a:p>
            <a:pPr marL="171450" indent="-171450">
              <a:buFont typeface="Arial" panose="020B0604020202020204" pitchFamily="34" charset="0"/>
              <a:buChar char="•"/>
            </a:pPr>
            <a:r>
              <a:rPr lang="en-US" baseline="0" dirty="0"/>
              <a:t>Brainstorm ideas for meshing community needs with your organization’s resources</a:t>
            </a:r>
          </a:p>
          <a:p>
            <a:pPr marL="171450" indent="-171450">
              <a:buFont typeface="Arial" panose="020B0604020202020204" pitchFamily="34" charset="0"/>
              <a:buChar char="•"/>
            </a:pPr>
            <a:r>
              <a:rPr lang="en-US" baseline="0" dirty="0"/>
              <a:t>Develop a plan for using the most feasible of the ideas</a:t>
            </a:r>
          </a:p>
          <a:p>
            <a:pPr marL="171450" indent="-171450">
              <a:buFont typeface="Arial" panose="020B0604020202020204" pitchFamily="34" charset="0"/>
              <a:buChar char="•"/>
            </a:pPr>
            <a:r>
              <a:rPr lang="en-US" baseline="0" dirty="0"/>
              <a:t>Finally, manage the plan and update it when conditions in your organization or community change</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12</a:t>
            </a:fld>
            <a:endParaRPr lang="en-US" dirty="0"/>
          </a:p>
        </p:txBody>
      </p:sp>
    </p:spTree>
    <p:extLst>
      <p:ext uri="{BB962C8B-B14F-4D97-AF65-F5344CB8AC3E}">
        <p14:creationId xmlns:p14="http://schemas.microsoft.com/office/powerpoint/2010/main" val="1056331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	Note to Instructor: </a:t>
            </a:r>
            <a:r>
              <a:rPr lang="en-US" i="1" dirty="0"/>
              <a:t>Refer</a:t>
            </a:r>
            <a:r>
              <a:rPr lang="en-US" i="1" baseline="0" dirty="0"/>
              <a:t> participants to the Community Recovery Plan template, and spend some time filling in the Logistical Information and Step 1.</a:t>
            </a:r>
          </a:p>
          <a:p>
            <a:r>
              <a:rPr lang="en-US" baseline="0" dirty="0"/>
              <a:t>	The first step is to identify the resources available in your organization. This will include both physical resources and human resources.</a:t>
            </a:r>
          </a:p>
          <a:p>
            <a:r>
              <a:rPr lang="en-US" baseline="0" dirty="0"/>
              <a:t>	Start by taking an inventory of the existing conditions in your organization. </a:t>
            </a:r>
            <a:r>
              <a:rPr lang="en-US" dirty="0"/>
              <a:t>What resources do you have to offer? This includes both</a:t>
            </a:r>
            <a:r>
              <a:rPr lang="en-US" baseline="0" dirty="0"/>
              <a:t> your physical building and grounds and your human resources. What are your conditions today?</a:t>
            </a:r>
          </a:p>
          <a:p>
            <a:pPr marL="171450" indent="-171450">
              <a:buFont typeface="Arial" pitchFamily="34" charset="0"/>
              <a:buChar char="•"/>
            </a:pPr>
            <a:r>
              <a:rPr lang="en-US" baseline="0" dirty="0"/>
              <a:t>First, examine your location or multiple locations within the community. Are you in the middle of town? Close to a hospital? Along a major highway? What is significant or unique about your location?</a:t>
            </a:r>
          </a:p>
          <a:p>
            <a:pPr marL="171450" indent="-171450">
              <a:buFont typeface="Arial" pitchFamily="34" charset="0"/>
              <a:buChar char="•"/>
            </a:pPr>
            <a:r>
              <a:rPr lang="en-US" baseline="0" dirty="0"/>
              <a:t>Next, study each space in your physical location. Record the square footage and number of seats in each space. Also, record other assets for each space, such as proximity to kitchen facilities and bathrooms. Does the space have easy-to-clean surfaces and/or a drain in the floor?</a:t>
            </a:r>
          </a:p>
          <a:p>
            <a:pPr marL="171450" indent="-171450">
              <a:buFont typeface="Arial" pitchFamily="34" charset="0"/>
              <a:buChar char="•"/>
            </a:pPr>
            <a:r>
              <a:rPr lang="en-US" baseline="0" dirty="0"/>
              <a:t>Next, look at your staff. What skills do they possess? What are their strengths? </a:t>
            </a:r>
          </a:p>
          <a:p>
            <a:pPr marL="171450" indent="-171450">
              <a:buFont typeface="Arial" pitchFamily="34" charset="0"/>
              <a:buChar char="•"/>
            </a:pPr>
            <a:r>
              <a:rPr lang="en-US" baseline="0" dirty="0"/>
              <a:t>Finally, look at your members. What skills do they possess? Do you have an extraordinary number of members in one profession, such as education, medicine or banking?</a:t>
            </a:r>
          </a:p>
          <a:p>
            <a:pPr marL="0" indent="0">
              <a:buFont typeface="Arial" pitchFamily="34" charset="0"/>
              <a:buNone/>
            </a:pPr>
            <a:r>
              <a:rPr lang="en-US" b="1" i="1" baseline="0" dirty="0"/>
              <a:t>	Note to Instructors: </a:t>
            </a:r>
            <a:r>
              <a:rPr lang="en-US" i="1" baseline="0" dirty="0"/>
              <a:t>Ask participants to attempt each section. Perhaps they will want to start by examining three primary spaces and just a couple of staff members. The focus here is to get an idea of how to develop this plan with their own organizations.</a:t>
            </a:r>
          </a:p>
        </p:txBody>
      </p:sp>
      <p:sp>
        <p:nvSpPr>
          <p:cNvPr id="4" name="Slide Number Placeholder 3"/>
          <p:cNvSpPr>
            <a:spLocks noGrp="1"/>
          </p:cNvSpPr>
          <p:nvPr>
            <p:ph type="sldNum" sz="quarter" idx="10"/>
          </p:nvPr>
        </p:nvSpPr>
        <p:spPr/>
        <p:txBody>
          <a:bodyPr/>
          <a:lstStyle/>
          <a:p>
            <a:fld id="{B0B1207B-98E7-B24C-8E0F-94B1E1F87944}" type="slidenum">
              <a:rPr lang="en-US" smtClean="0"/>
              <a:t>13</a:t>
            </a:fld>
            <a:endParaRPr lang="en-US" dirty="0"/>
          </a:p>
        </p:txBody>
      </p:sp>
    </p:spTree>
    <p:extLst>
      <p:ext uri="{BB962C8B-B14F-4D97-AF65-F5344CB8AC3E}">
        <p14:creationId xmlns:p14="http://schemas.microsoft.com/office/powerpoint/2010/main" val="1732433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	Note to Instructor: </a:t>
            </a:r>
            <a:r>
              <a:rPr lang="en-US" i="1" dirty="0"/>
              <a:t>Refer participants to Step 2 of the Community</a:t>
            </a:r>
            <a:r>
              <a:rPr lang="en-US" i="1" baseline="0" dirty="0"/>
              <a:t> Recovery</a:t>
            </a:r>
            <a:r>
              <a:rPr lang="en-US" i="1" dirty="0"/>
              <a:t> Plan template.</a:t>
            </a:r>
            <a:r>
              <a:rPr lang="en-US" i="1" baseline="0" dirty="0"/>
              <a:t> </a:t>
            </a:r>
            <a:r>
              <a:rPr lang="en-US" i="1" dirty="0"/>
              <a:t>This</a:t>
            </a:r>
            <a:r>
              <a:rPr lang="en-US" i="1" baseline="0" dirty="0"/>
              <a:t> section may take a bit of research after the class. Organizations need to become familiar with other agencies in their community that would be involved during and after the epidemic.</a:t>
            </a:r>
          </a:p>
          <a:p>
            <a:r>
              <a:rPr lang="en-US" i="0" baseline="0" dirty="0"/>
              <a:t>	The second step is to identify the needs in your community.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First, what challenges will your community possibly face following an epidemic? Will shelter be a major need? Care for the elderly? Business support?</a:t>
            </a:r>
          </a:p>
          <a:p>
            <a:pPr marL="171450" lvl="0" indent="-171450">
              <a:buFont typeface="Arial" panose="020B0604020202020204" pitchFamily="34" charset="0"/>
              <a:buChar char="•"/>
            </a:pPr>
            <a:r>
              <a:rPr lang="en-US" baseline="0" dirty="0"/>
              <a:t>Next, identify key community agencies related to these challenges. Start with your community website. If you are located in a large city, you should identify agency offices closest to your organization as well as two or three slightly more distant. If you are located in a small town or rural area, where are the closest agencies? Identify hospitals, medical clinics and community/public health agencies as well as city government offices and university or college facilities. What other agencies are unique to your area? Refer back to Step 7 in your Preparedness, Response and Recovery Plan for a list of some of these agencies and organizations.</a:t>
            </a:r>
          </a:p>
          <a:p>
            <a:pPr marL="171450" lvl="0" indent="-171450">
              <a:buFont typeface="Arial" panose="020B0604020202020204" pitchFamily="34" charset="0"/>
              <a:buChar char="•"/>
            </a:pPr>
            <a:r>
              <a:rPr lang="en-US" baseline="0" dirty="0"/>
              <a:t>Finally, check the agency websites for epidemic preparedness plans or contact them to determine what those agencies identify as areas of need following an epidemic and their resources.</a:t>
            </a:r>
          </a:p>
          <a:p>
            <a:r>
              <a:rPr lang="en-US" b="1" i="1" baseline="0" dirty="0"/>
              <a:t>	Note to Instructor: </a:t>
            </a:r>
            <a:r>
              <a:rPr lang="en-US" i="1" baseline="0" dirty="0"/>
              <a:t>If all the participants are from the same area or community, complete this section as a group. If there are several communities represented, divide the large group into smaller community groups to complete this section. If your space has internet access, you might want to demonstrate how to find agency information websites.</a:t>
            </a:r>
            <a:endParaRPr lang="en-US" i="1" dirty="0"/>
          </a:p>
        </p:txBody>
      </p:sp>
      <p:sp>
        <p:nvSpPr>
          <p:cNvPr id="4" name="Slide Number Placeholder 3"/>
          <p:cNvSpPr>
            <a:spLocks noGrp="1"/>
          </p:cNvSpPr>
          <p:nvPr>
            <p:ph type="sldNum" sz="quarter" idx="10"/>
          </p:nvPr>
        </p:nvSpPr>
        <p:spPr/>
        <p:txBody>
          <a:bodyPr/>
          <a:lstStyle/>
          <a:p>
            <a:fld id="{B0B1207B-98E7-B24C-8E0F-94B1E1F87944}" type="slidenum">
              <a:rPr lang="en-US" smtClean="0"/>
              <a:t>14</a:t>
            </a:fld>
            <a:endParaRPr lang="en-US" dirty="0"/>
          </a:p>
        </p:txBody>
      </p:sp>
    </p:spTree>
    <p:extLst>
      <p:ext uri="{BB962C8B-B14F-4D97-AF65-F5344CB8AC3E}">
        <p14:creationId xmlns:p14="http://schemas.microsoft.com/office/powerpoint/2010/main" val="3016075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Step 3 involves brainstorming ideas to match your community needs with your organization’s resources.</a:t>
            </a:r>
          </a:p>
          <a:p>
            <a:r>
              <a:rPr lang="en-US" dirty="0"/>
              <a:t>	The</a:t>
            </a:r>
            <a:r>
              <a:rPr lang="en-US" baseline="0" dirty="0"/>
              <a:t> idea behind brainstorming is to put as many ideas on the table as possible. Every idea, no matter how strange or unreal, is treated equally. You can use sticky notes on a wall, large sheets of paper or any of a number of computer brainstorming programs.</a:t>
            </a:r>
          </a:p>
          <a:p>
            <a:r>
              <a:rPr lang="en-US" baseline="0" dirty="0"/>
              <a:t>	The question is: How can your organization help your community recover from an epidemic? How do the resources or existing condition of your organization mesh with the potential needs of the community?</a:t>
            </a:r>
          </a:p>
          <a:p>
            <a:r>
              <a:rPr lang="en-US" b="1" i="1" baseline="0" dirty="0"/>
              <a:t>	Note to Instructor: </a:t>
            </a:r>
            <a:r>
              <a:rPr lang="en-US" i="1" baseline="0" dirty="0"/>
              <a:t>Provide a method for your participants to do some brainstorming. Sticky notes are an easy method as individuals in a group can write their own ideas as quickly or slowly as they like. Provide at least 10 minutes for brainstorming. If an organization is represented by only one person, group similar organizations together.</a:t>
            </a:r>
            <a:endParaRPr lang="en-US" i="1" dirty="0"/>
          </a:p>
        </p:txBody>
      </p:sp>
      <p:sp>
        <p:nvSpPr>
          <p:cNvPr id="4" name="Slide Number Placeholder 3"/>
          <p:cNvSpPr>
            <a:spLocks noGrp="1"/>
          </p:cNvSpPr>
          <p:nvPr>
            <p:ph type="sldNum" sz="quarter" idx="10"/>
          </p:nvPr>
        </p:nvSpPr>
        <p:spPr/>
        <p:txBody>
          <a:bodyPr/>
          <a:lstStyle/>
          <a:p>
            <a:fld id="{B0B1207B-98E7-B24C-8E0F-94B1E1F87944}" type="slidenum">
              <a:rPr lang="en-US" smtClean="0"/>
              <a:t>15</a:t>
            </a:fld>
            <a:endParaRPr lang="en-US" dirty="0"/>
          </a:p>
        </p:txBody>
      </p:sp>
    </p:spTree>
    <p:extLst>
      <p:ext uri="{BB962C8B-B14F-4D97-AF65-F5344CB8AC3E}">
        <p14:creationId xmlns:p14="http://schemas.microsoft.com/office/powerpoint/2010/main" val="246208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a:t>	Note to Instructors: </a:t>
            </a:r>
            <a:r>
              <a:rPr lang="en-US" i="1" baseline="0" dirty="0"/>
              <a:t>Refer participants to Step 4 of the Community Recovery Plan.</a:t>
            </a:r>
            <a:endParaRPr lang="en-US" baseline="0" dirty="0"/>
          </a:p>
          <a:p>
            <a:r>
              <a:rPr lang="en-US" baseline="0" dirty="0"/>
              <a:t>	Step 4 is where all your previous hard work comes together into a plan.</a:t>
            </a:r>
          </a:p>
          <a:p>
            <a:r>
              <a:rPr lang="en-US" baseline="0" dirty="0"/>
              <a:t>	There are many ways to develop a plan. Each will be unique, just as your epidemic plan is unique to your organization. Developing a plan involves taking those ideas identified during your brainstorming session and developing them into a unique plan for your organization.</a:t>
            </a:r>
          </a:p>
        </p:txBody>
      </p:sp>
      <p:sp>
        <p:nvSpPr>
          <p:cNvPr id="4" name="Slide Number Placeholder 3"/>
          <p:cNvSpPr>
            <a:spLocks noGrp="1"/>
          </p:cNvSpPr>
          <p:nvPr>
            <p:ph type="sldNum" sz="quarter" idx="10"/>
          </p:nvPr>
        </p:nvSpPr>
        <p:spPr/>
        <p:txBody>
          <a:bodyPr/>
          <a:lstStyle/>
          <a:p>
            <a:fld id="{B0B1207B-98E7-B24C-8E0F-94B1E1F87944}" type="slidenum">
              <a:rPr lang="en-US" smtClean="0"/>
              <a:t>16</a:t>
            </a:fld>
            <a:endParaRPr lang="en-US" dirty="0"/>
          </a:p>
        </p:txBody>
      </p:sp>
    </p:spTree>
    <p:extLst>
      <p:ext uri="{BB962C8B-B14F-4D97-AF65-F5344CB8AC3E}">
        <p14:creationId xmlns:p14="http://schemas.microsoft.com/office/powerpoint/2010/main" val="3870898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	First, examine every idea from the brainstorming session. Even those ideas that at first seem preposterous may hold a glimmer of a concept that can supplement another idea. Discard ideas you are no longer considering. Discarded ideas may include those that are not financially feasible for your organization, that require more personnel than you have available or that require facilities that are not available.</a:t>
            </a:r>
          </a:p>
          <a:p>
            <a:pPr marL="0" indent="0">
              <a:buFont typeface="Arial" panose="020B0604020202020204" pitchFamily="34" charset="0"/>
              <a:buNone/>
            </a:pPr>
            <a:r>
              <a:rPr lang="en-US" baseline="0" dirty="0"/>
              <a:t>	Identify the most feasible ideas for your organization. For example, if your organization has an unusual number of medical professionals, you may want to concentrate on how you can help the community recover medically. If your organization has major donors, you may want to concentrate on helping your neighborhood recover financially.</a:t>
            </a:r>
          </a:p>
          <a:p>
            <a:pPr marL="0" indent="0">
              <a:buFont typeface="Arial" panose="020B0604020202020204" pitchFamily="34" charset="0"/>
              <a:buNone/>
            </a:pPr>
            <a:r>
              <a:rPr lang="en-US" baseline="0" dirty="0"/>
              <a:t>	Arrange your ideas into categories. For example, if you have several ideas that involve medical professionals, put them together. If you have several ideas that involve using your facilities for food and shelter, put those together.</a:t>
            </a:r>
          </a:p>
        </p:txBody>
      </p:sp>
      <p:sp>
        <p:nvSpPr>
          <p:cNvPr id="4" name="Slide Number Placeholder 3"/>
          <p:cNvSpPr>
            <a:spLocks noGrp="1"/>
          </p:cNvSpPr>
          <p:nvPr>
            <p:ph type="sldNum" sz="quarter" idx="10"/>
          </p:nvPr>
        </p:nvSpPr>
        <p:spPr/>
        <p:txBody>
          <a:bodyPr/>
          <a:lstStyle/>
          <a:p>
            <a:fld id="{B0B1207B-98E7-B24C-8E0F-94B1E1F87944}" type="slidenum">
              <a:rPr lang="en-US" smtClean="0"/>
              <a:t>17</a:t>
            </a:fld>
            <a:endParaRPr lang="en-US" dirty="0"/>
          </a:p>
        </p:txBody>
      </p:sp>
    </p:spTree>
    <p:extLst>
      <p:ext uri="{BB962C8B-B14F-4D97-AF65-F5344CB8AC3E}">
        <p14:creationId xmlns:p14="http://schemas.microsoft.com/office/powerpoint/2010/main" val="1810389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	Since an epidemic holds many unknowns, you will want to develop several ideas.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	First, identify the idea that is most plausible for your organization. It might be the one that best matches your staff and members or your facility or your financial limitations. Maybe you have a large kitchen area and your organization would be best suited for providing meals. Maybe you have an established strong parish nurse program so can provide follow-up medical monitoring. What is your organization best suited to provide your community during the epidemic recovery period?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	If the situation doesn’t fit with your primary idea, you should identify a second primary idea, a secondary idea or even several secondary ideas.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	Finally, can any of these ideas work simultaneously? Do they use different parts of your facility or different members of your organization? Perhaps one could potentially be a heavy financial burden, but another has little or no cost. You can identify a list of ideas and then match them to potential situations.</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18</a:t>
            </a:fld>
            <a:endParaRPr lang="en-US" dirty="0"/>
          </a:p>
        </p:txBody>
      </p:sp>
    </p:spTree>
    <p:extLst>
      <p:ext uri="{BB962C8B-B14F-4D97-AF65-F5344CB8AC3E}">
        <p14:creationId xmlns:p14="http://schemas.microsoft.com/office/powerpoint/2010/main" val="427265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	Each idea now needs a plan. For each idea, identify who you will help and how you will do it, who will be in charge, what you hope to accomplish, what resources will be used and when you will know you are finished with your part of the recovery.</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19</a:t>
            </a:fld>
            <a:endParaRPr lang="en-US" dirty="0"/>
          </a:p>
        </p:txBody>
      </p:sp>
    </p:spTree>
    <p:extLst>
      <p:ext uri="{BB962C8B-B14F-4D97-AF65-F5344CB8AC3E}">
        <p14:creationId xmlns:p14="http://schemas.microsoft.com/office/powerpoint/2010/main" val="4117967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The first section of Epidemic</a:t>
            </a:r>
            <a:r>
              <a:rPr lang="en-US" sz="1200" baseline="0" dirty="0"/>
              <a:t> Preparedness for Community Organizations</a:t>
            </a:r>
            <a:r>
              <a:rPr lang="en-US" sz="1200" dirty="0"/>
              <a:t> </a:t>
            </a:r>
            <a:r>
              <a:rPr lang="en-US" sz="1200" baseline="0" dirty="0"/>
              <a:t>covered the basics of what epidemics and pandemics are and how they spread.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	The second section discussed how an epidemic would affect your organization and outlined the steps for developing a plan for your organization to best survive an epidemic.</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	Now what?</a:t>
            </a:r>
          </a:p>
        </p:txBody>
      </p:sp>
      <p:sp>
        <p:nvSpPr>
          <p:cNvPr id="4" name="Slide Number Placeholder 3"/>
          <p:cNvSpPr>
            <a:spLocks noGrp="1"/>
          </p:cNvSpPr>
          <p:nvPr>
            <p:ph type="sldNum" sz="quarter" idx="10"/>
          </p:nvPr>
        </p:nvSpPr>
        <p:spPr/>
        <p:txBody>
          <a:bodyPr/>
          <a:lstStyle/>
          <a:p>
            <a:fld id="{B0B1207B-98E7-B24C-8E0F-94B1E1F87944}" type="slidenum">
              <a:rPr lang="en-US" smtClean="0"/>
              <a:t>2</a:t>
            </a:fld>
            <a:endParaRPr lang="en-US" dirty="0"/>
          </a:p>
        </p:txBody>
      </p:sp>
    </p:spTree>
    <p:extLst>
      <p:ext uri="{BB962C8B-B14F-4D97-AF65-F5344CB8AC3E}">
        <p14:creationId xmlns:p14="http://schemas.microsoft.com/office/powerpoint/2010/main" val="4258197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A plan isn’t effective if it is on a shelf, old and out of date. Share information about your plan with staff, members and people in the communities you serve. Make sure you update your plan at least yearly. Although an</a:t>
            </a:r>
            <a:r>
              <a:rPr lang="en-US" baseline="0" dirty="0"/>
              <a:t> epi</a:t>
            </a:r>
            <a:r>
              <a:rPr lang="en-US" dirty="0"/>
              <a:t>demic can occur at any time, the winter season is the most likely, so make it a policy to update your plan in the late summer or early fall. Look at both the changes that have occurred in your organization and the changes that might have occurred in your community.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	Your organization’s Epidemic Preparedness, Response and Recovery Plan is only as good as you make it. By taking part in this program, you’ve done everything you can to help your community organization thrive and remain an important part of your community during and after an</a:t>
            </a:r>
            <a:r>
              <a:rPr lang="en-US" baseline="0" dirty="0"/>
              <a:t> epidemic</a:t>
            </a:r>
            <a:r>
              <a:rPr lang="en-US" dirty="0"/>
              <a:t>. Good luck as you complete your plan and keep</a:t>
            </a:r>
            <a:r>
              <a:rPr lang="en-US" baseline="0" dirty="0"/>
              <a:t> it up to date.</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20</a:t>
            </a:fld>
            <a:endParaRPr lang="en-US" dirty="0"/>
          </a:p>
        </p:txBody>
      </p:sp>
    </p:spTree>
    <p:extLst>
      <p:ext uri="{BB962C8B-B14F-4D97-AF65-F5344CB8AC3E}">
        <p14:creationId xmlns:p14="http://schemas.microsoft.com/office/powerpoint/2010/main" val="1062955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	In Section 3, you will determine and document the role of your community organization after the worst of the epidemic is over and how your organization can help your community recover.</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3</a:t>
            </a:fld>
            <a:endParaRPr lang="en-US" dirty="0"/>
          </a:p>
        </p:txBody>
      </p:sp>
    </p:spTree>
    <p:extLst>
      <p:ext uri="{BB962C8B-B14F-4D97-AF65-F5344CB8AC3E}">
        <p14:creationId xmlns:p14="http://schemas.microsoft.com/office/powerpoint/2010/main" val="50894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First, let’s examine the potential roles</a:t>
            </a:r>
            <a:r>
              <a:rPr lang="en-US" baseline="0" dirty="0"/>
              <a:t> your organization can serve in your community.</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4</a:t>
            </a:fld>
            <a:endParaRPr lang="en-US" dirty="0"/>
          </a:p>
        </p:txBody>
      </p:sp>
    </p:spTree>
    <p:extLst>
      <p:ext uri="{BB962C8B-B14F-4D97-AF65-F5344CB8AC3E}">
        <p14:creationId xmlns:p14="http://schemas.microsoft.com/office/powerpoint/2010/main" val="3041396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Does your organization have large spaces that could be used to shelter people displaced by the epidemic? Depending on the nature of the epidemic, people may not be able to stay</a:t>
            </a:r>
            <a:r>
              <a:rPr lang="en-US" baseline="0" dirty="0"/>
              <a:t> in their homes. Volunteers from other cities may need short- or long-term shelter. Is your organization equipped with showers or near a facility with public showers? Do you have the facilities to feed large numbers of people?</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5</a:t>
            </a:fld>
            <a:endParaRPr lang="en-US" dirty="0"/>
          </a:p>
        </p:txBody>
      </p:sp>
    </p:spTree>
    <p:extLst>
      <p:ext uri="{BB962C8B-B14F-4D97-AF65-F5344CB8AC3E}">
        <p14:creationId xmlns:p14="http://schemas.microsoft.com/office/powerpoint/2010/main" val="890553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Maybe your organization doesn’t have the facilities to provide shelter, but most</a:t>
            </a:r>
            <a:r>
              <a:rPr lang="en-US" baseline="0" dirty="0"/>
              <a:t> have gathering spaces. Can you provide space for community meetings, volunteer meetings or perhaps space for temporary office work?</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6</a:t>
            </a:fld>
            <a:endParaRPr lang="en-US" dirty="0"/>
          </a:p>
        </p:txBody>
      </p:sp>
    </p:spTree>
    <p:extLst>
      <p:ext uri="{BB962C8B-B14F-4D97-AF65-F5344CB8AC3E}">
        <p14:creationId xmlns:p14="http://schemas.microsoft.com/office/powerpoint/2010/main" val="3169135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Can your organization provide meals or snacks to volunteers?</a:t>
            </a:r>
            <a:r>
              <a:rPr lang="en-US" baseline="0" dirty="0"/>
              <a:t> Or prepare meals to be delivered to those who have recovered from the epidemic but still are not able to cook? Keep in mind that many restaurants may be temporarily out of business.</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7</a:t>
            </a:fld>
            <a:endParaRPr lang="en-US" dirty="0"/>
          </a:p>
        </p:txBody>
      </p:sp>
    </p:spTree>
    <p:extLst>
      <p:ext uri="{BB962C8B-B14F-4D97-AF65-F5344CB8AC3E}">
        <p14:creationId xmlns:p14="http://schemas.microsoft.com/office/powerpoint/2010/main" val="2826857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Does</a:t>
            </a:r>
            <a:r>
              <a:rPr lang="en-US" baseline="0" dirty="0"/>
              <a:t> your organization have staff or members who can provide emotional comfort services? Could you provide a network of emotional support for your members?</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8</a:t>
            </a:fld>
            <a:endParaRPr lang="en-US" dirty="0"/>
          </a:p>
        </p:txBody>
      </p:sp>
    </p:spTree>
    <p:extLst>
      <p:ext uri="{BB962C8B-B14F-4D97-AF65-F5344CB8AC3E}">
        <p14:creationId xmlns:p14="http://schemas.microsoft.com/office/powerpoint/2010/main" val="1770964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Many</a:t>
            </a:r>
            <a:r>
              <a:rPr lang="en-US" baseline="0" dirty="0"/>
              <a:t> people will have missed work during the epidemic. This will create financial hardship for individuals, families and businesses. Does your organization have direct financial resources that can assist members during this time? Are there indirect ways your organization can assist with financial hardship? Providing meals? Transportation vouchers? Job referrals?</a:t>
            </a:r>
          </a:p>
        </p:txBody>
      </p:sp>
      <p:sp>
        <p:nvSpPr>
          <p:cNvPr id="4" name="Slide Number Placeholder 3"/>
          <p:cNvSpPr>
            <a:spLocks noGrp="1"/>
          </p:cNvSpPr>
          <p:nvPr>
            <p:ph type="sldNum" sz="quarter" idx="10"/>
          </p:nvPr>
        </p:nvSpPr>
        <p:spPr/>
        <p:txBody>
          <a:bodyPr/>
          <a:lstStyle/>
          <a:p>
            <a:fld id="{B0B1207B-98E7-B24C-8E0F-94B1E1F87944}" type="slidenum">
              <a:rPr lang="en-US" smtClean="0"/>
              <a:t>9</a:t>
            </a:fld>
            <a:endParaRPr lang="en-US" dirty="0"/>
          </a:p>
        </p:txBody>
      </p:sp>
    </p:spTree>
    <p:extLst>
      <p:ext uri="{BB962C8B-B14F-4D97-AF65-F5344CB8AC3E}">
        <p14:creationId xmlns:p14="http://schemas.microsoft.com/office/powerpoint/2010/main" val="2811916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extension.org/floods"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953028" y="1697586"/>
            <a:ext cx="5334813" cy="895910"/>
          </a:xfrm>
        </p:spPr>
        <p:txBody>
          <a:bodyPr anchor="t">
            <a:noAutofit/>
          </a:bodyPr>
          <a:lstStyle>
            <a:lvl1pPr algn="l">
              <a:defRPr sz="5400">
                <a:solidFill>
                  <a:srgbClr val="FFFFFF"/>
                </a:solidFill>
                <a:latin typeface="Calibri"/>
                <a:cs typeface="Calibri"/>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232FB77-546F-6140-9907-1008A373849B}" type="datetime1">
              <a:rPr lang="en-US" smtClean="0"/>
              <a:pPr>
                <a:defRPr/>
              </a:pPr>
              <a:t>5/10/2020</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6A68AE5D-9F2B-2C4F-BBDC-02F81930A87C}" type="slidenum">
              <a:rPr lang="en-US" smtClean="0"/>
              <a:pPr>
                <a:defRPr/>
              </a:pPr>
              <a:t>‹#›</a:t>
            </a:fld>
            <a:endParaRPr lang="en-US" dirty="0"/>
          </a:p>
        </p:txBody>
      </p:sp>
      <p:pic>
        <p:nvPicPr>
          <p:cNvPr id="6" name="Picture 5"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691" y="2240755"/>
            <a:ext cx="3190738" cy="1867645"/>
          </a:xfrm>
          <a:prstGeom prst="rect">
            <a:avLst/>
          </a:prstGeom>
        </p:spPr>
      </p:pic>
      <p:sp>
        <p:nvSpPr>
          <p:cNvPr id="7" name="Subtitle 6"/>
          <p:cNvSpPr>
            <a:spLocks noGrp="1"/>
          </p:cNvSpPr>
          <p:nvPr>
            <p:ph type="subTitle" idx="1" hasCustomPrompt="1"/>
          </p:nvPr>
        </p:nvSpPr>
        <p:spPr>
          <a:xfrm>
            <a:off x="4152372" y="3436083"/>
            <a:ext cx="4321474" cy="877824"/>
          </a:xfrm>
        </p:spPr>
        <p:txBody>
          <a:bodyPr>
            <a:normAutofit/>
          </a:bodyPr>
          <a:lstStyle>
            <a:lvl1pPr marL="0" indent="0">
              <a:buNone/>
              <a:defRPr baseline="0">
                <a:solidFill>
                  <a:schemeClr val="tx2"/>
                </a:solidFill>
              </a:defRPr>
            </a:lvl1pPr>
          </a:lstStyle>
          <a:p>
            <a:pPr algn="l"/>
            <a:r>
              <a:rPr lang="en-US" dirty="0">
                <a:solidFill>
                  <a:srgbClr val="FFFEF2"/>
                </a:solidFill>
                <a:effectLst/>
                <a:latin typeface="Calibri"/>
                <a:cs typeface="Calibri"/>
              </a:rPr>
              <a:t>Presenter and location of presentation</a:t>
            </a:r>
          </a:p>
        </p:txBody>
      </p:sp>
    </p:spTree>
    <p:extLst>
      <p:ext uri="{BB962C8B-B14F-4D97-AF65-F5344CB8AC3E}">
        <p14:creationId xmlns:p14="http://schemas.microsoft.com/office/powerpoint/2010/main" val="374559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Left Picture Right Title NO LOGO">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a:ln>
            <a:solidFill>
              <a:srgbClr val="FFFEF2"/>
            </a:solidFill>
          </a:ln>
        </p:spPr>
        <p:txBody>
          <a:bodyPr anchor="b">
            <a:noAutofit/>
          </a:bodyPr>
          <a:lstStyle>
            <a:lvl1pPr algn="l">
              <a:defRPr sz="3600" b="0" kern="1200">
                <a:solidFill>
                  <a:srgbClr val="FFFEF2"/>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799853" y="2130552"/>
            <a:ext cx="3657600" cy="3584448"/>
          </a:xfrm>
          <a:ln>
            <a:solidFill>
              <a:srgbClr val="FFFEF2"/>
            </a:solidFill>
          </a:ln>
        </p:spPr>
        <p:txBody>
          <a:bodyPr vert="horz" lIns="91440" tIns="45720" rIns="91440" bIns="45720" rtlCol="0">
            <a:normAutofit/>
          </a:bodyPr>
          <a:lstStyle>
            <a:lvl1pPr marL="0" indent="0">
              <a:spcBef>
                <a:spcPts val="1000"/>
              </a:spcBef>
              <a:buNone/>
              <a:defRPr sz="24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Edit Master text styles</a:t>
            </a:r>
          </a:p>
        </p:txBody>
      </p:sp>
      <p:sp>
        <p:nvSpPr>
          <p:cNvPr id="5" name="Date Placeholder 4"/>
          <p:cNvSpPr>
            <a:spLocks noGrp="1"/>
          </p:cNvSpPr>
          <p:nvPr>
            <p:ph type="dt" sz="half" idx="10"/>
          </p:nvPr>
        </p:nvSpPr>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F1D10DD-672A-7A4F-AA8F-40C57E5562A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Images NO LOG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4805082"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b="0" i="0" kern="1200">
                <a:solidFill>
                  <a:srgbClr val="FFFEF2"/>
                </a:solidFill>
                <a:effectLst>
                  <a:outerShdw blurRad="50800" dist="50800" dir="5400000" sx="101000" sy="101000" algn="t" rotWithShape="0">
                    <a:prstClr val="black">
                      <a:alpha val="40000"/>
                    </a:prstClr>
                  </a:outerShdw>
                </a:effectLst>
                <a:latin typeface="Avenir Book"/>
                <a:ea typeface="+mn-ea"/>
                <a:cs typeface="Avenir Book"/>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400" b="0" i="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F1D10DD-672A-7A4F-AA8F-40C57E5562A8}" type="slidenum">
              <a:rPr lang="en-US" smtClean="0"/>
              <a:pPr>
                <a:defRPr/>
              </a:pPr>
              <a:t>‹#›</a:t>
            </a:fld>
            <a:endParaRPr lang="en-US" dirty="0"/>
          </a:p>
        </p:txBody>
      </p:sp>
    </p:spTree>
    <p:extLst>
      <p:ext uri="{BB962C8B-B14F-4D97-AF65-F5344CB8AC3E}">
        <p14:creationId xmlns:p14="http://schemas.microsoft.com/office/powerpoint/2010/main" val="1394952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Column Right Image NO LOG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4805082"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F1D10DD-672A-7A4F-AA8F-40C57E5562A8}" type="slidenum">
              <a:rPr lang="en-US" smtClean="0"/>
              <a:pPr>
                <a:defRPr/>
              </a:pPr>
              <a:t>‹#›</a:t>
            </a:fld>
            <a:endParaRPr lang="en-US" dirty="0"/>
          </a:p>
        </p:txBody>
      </p:sp>
      <p:sp>
        <p:nvSpPr>
          <p:cNvPr id="11" name="Title 1"/>
          <p:cNvSpPr>
            <a:spLocks noGrp="1"/>
          </p:cNvSpPr>
          <p:nvPr>
            <p:ph type="title"/>
          </p:nvPr>
        </p:nvSpPr>
        <p:spPr>
          <a:xfrm>
            <a:off x="641103" y="969264"/>
            <a:ext cx="3657600" cy="1161288"/>
          </a:xfrm>
        </p:spPr>
        <p:txBody>
          <a:bodyPr anchor="b">
            <a:noAutofit/>
          </a:bodyPr>
          <a:lstStyle>
            <a:lvl1pPr algn="l">
              <a:defRPr sz="3600" b="0" kern="1200">
                <a:solidFill>
                  <a:srgbClr val="FFFEF2"/>
                </a:solidFill>
                <a:effectLst/>
                <a:latin typeface="+mj-lt"/>
                <a:ea typeface="+mj-ea"/>
                <a:cs typeface="+mj-cs"/>
              </a:defRPr>
            </a:lvl1pPr>
          </a:lstStyle>
          <a:p>
            <a:r>
              <a:rPr lang="en-US"/>
              <a:t>Click to edit Master title style</a:t>
            </a:r>
            <a:endParaRPr dirty="0"/>
          </a:p>
        </p:txBody>
      </p:sp>
      <p:sp>
        <p:nvSpPr>
          <p:cNvPr id="12" name="Text Placeholder 3"/>
          <p:cNvSpPr>
            <a:spLocks noGrp="1"/>
          </p:cNvSpPr>
          <p:nvPr>
            <p:ph type="body" sz="half" idx="2"/>
          </p:nvPr>
        </p:nvSpPr>
        <p:spPr>
          <a:xfrm>
            <a:off x="658352" y="2130552"/>
            <a:ext cx="3657600" cy="3584448"/>
          </a:xfrm>
        </p:spPr>
        <p:txBody>
          <a:bodyPr vert="horz" lIns="91440" tIns="45720" rIns="91440" bIns="45720" rtlCol="0">
            <a:normAutofit/>
          </a:bodyPr>
          <a:lstStyle>
            <a:lvl1pPr marL="0" indent="0">
              <a:spcBef>
                <a:spcPts val="1000"/>
              </a:spcBef>
              <a:buNone/>
              <a:defRPr sz="2400" kern="1200">
                <a:solidFill>
                  <a:srgbClr val="FFFEF2"/>
                </a:solidFill>
                <a:effectLst/>
                <a:latin typeface="Calibri"/>
                <a:ea typeface="+mn-ea"/>
                <a:cs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Edit Master text styles</a:t>
            </a:r>
          </a:p>
        </p:txBody>
      </p:sp>
    </p:spTree>
    <p:extLst>
      <p:ext uri="{BB962C8B-B14F-4D97-AF65-F5344CB8AC3E}">
        <p14:creationId xmlns:p14="http://schemas.microsoft.com/office/powerpoint/2010/main" val="4060313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Image NO LOG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658813" y="2057694"/>
            <a:ext cx="7797800" cy="411973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691B8312-6E10-4042-8716-3CD2FC933D12}" type="datetime1">
              <a:rPr lang="en-US" smtClean="0"/>
              <a:pPr>
                <a:defRPr/>
              </a:pPr>
              <a:t>5/10/2020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66283940-8F0A-E94F-8FA9-8E7E6974F3B8}" type="slidenum">
              <a:rPr lang="en-US" smtClean="0"/>
              <a:pPr>
                <a:defRPr/>
              </a:pPr>
              <a:t>‹#›</a:t>
            </a:fld>
            <a:endParaRPr lang="en-US" dirty="0"/>
          </a:p>
        </p:txBody>
      </p:sp>
    </p:spTree>
    <p:extLst>
      <p:ext uri="{BB962C8B-B14F-4D97-AF65-F5344CB8AC3E}">
        <p14:creationId xmlns:p14="http://schemas.microsoft.com/office/powerpoint/2010/main" val="758040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 Picture">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71998"/>
            <a:ext cx="9241692" cy="6998383"/>
          </a:xfrm>
          <a:solidFill>
            <a:schemeClr val="bg1">
              <a:lumMod val="75000"/>
              <a:lumOff val="25000"/>
            </a:schemeClr>
          </a:solidFill>
          <a:ln w="88900">
            <a:no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Tree>
    <p:extLst>
      <p:ext uri="{BB962C8B-B14F-4D97-AF65-F5344CB8AC3E}">
        <p14:creationId xmlns:p14="http://schemas.microsoft.com/office/powerpoint/2010/main" val="4223419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ix Images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62281" y="1656715"/>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p:txBody>
          <a:bodyPr/>
          <a:lstStyle/>
          <a:p>
            <a:pPr>
              <a:defRPr/>
            </a:pPr>
            <a:fld id="{8232FB77-546F-6140-9907-1008A373849B}" type="datetime1">
              <a:rPr lang="en-US" smtClean="0"/>
              <a:pPr>
                <a:defRPr/>
              </a:pPr>
              <a:t>5/10/2020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A68AE5D-9F2B-2C4F-BBDC-02F81930A87C}" type="slidenum">
              <a:rPr lang="en-US" smtClean="0"/>
              <a:pPr>
                <a:defRPr/>
              </a:pPr>
              <a:t>‹#›</a:t>
            </a:fld>
            <a:endParaRPr lang="en-US" dirty="0"/>
          </a:p>
        </p:txBody>
      </p:sp>
      <p:sp>
        <p:nvSpPr>
          <p:cNvPr id="11" name="Picture Placeholder 2"/>
          <p:cNvSpPr>
            <a:spLocks noGrp="1"/>
          </p:cNvSpPr>
          <p:nvPr>
            <p:ph type="pic" idx="13"/>
          </p:nvPr>
        </p:nvSpPr>
        <p:spPr>
          <a:xfrm>
            <a:off x="662281" y="3925382"/>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6" name="Picture Placeholder 2"/>
          <p:cNvSpPr>
            <a:spLocks noGrp="1"/>
          </p:cNvSpPr>
          <p:nvPr>
            <p:ph type="pic" idx="14"/>
          </p:nvPr>
        </p:nvSpPr>
        <p:spPr>
          <a:xfrm>
            <a:off x="3341935" y="1656715"/>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7" name="Picture Placeholder 2"/>
          <p:cNvSpPr>
            <a:spLocks noGrp="1"/>
          </p:cNvSpPr>
          <p:nvPr>
            <p:ph type="pic" idx="15"/>
          </p:nvPr>
        </p:nvSpPr>
        <p:spPr>
          <a:xfrm>
            <a:off x="3341935" y="3925382"/>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8" name="Picture Placeholder 2"/>
          <p:cNvSpPr>
            <a:spLocks noGrp="1"/>
          </p:cNvSpPr>
          <p:nvPr>
            <p:ph type="pic" idx="16"/>
          </p:nvPr>
        </p:nvSpPr>
        <p:spPr>
          <a:xfrm>
            <a:off x="6021589" y="1656715"/>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9" name="Picture Placeholder 2"/>
          <p:cNvSpPr>
            <a:spLocks noGrp="1"/>
          </p:cNvSpPr>
          <p:nvPr>
            <p:ph type="pic" idx="17"/>
          </p:nvPr>
        </p:nvSpPr>
        <p:spPr>
          <a:xfrm>
            <a:off x="6021589" y="3925382"/>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3" name="Title 1"/>
          <p:cNvSpPr txBox="1">
            <a:spLocks/>
          </p:cNvSpPr>
          <p:nvPr userDrawn="1"/>
        </p:nvSpPr>
        <p:spPr>
          <a:xfrm>
            <a:off x="685800" y="121023"/>
            <a:ext cx="7770813" cy="1429871"/>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000" kern="1200">
                <a:solidFill>
                  <a:srgbClr val="FFFFFF"/>
                </a:solidFill>
                <a:effectLst/>
                <a:latin typeface="+mj-lt"/>
                <a:ea typeface="+mj-ea"/>
                <a:cs typeface="+mj-cs"/>
              </a:defRPr>
            </a:lvl1pPr>
          </a:lstStyle>
          <a:p>
            <a:r>
              <a:rPr lang="en-US" dirty="0"/>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RL Screen Sho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71998"/>
            <a:ext cx="9241692" cy="6998383"/>
          </a:xfrm>
          <a:solidFill>
            <a:schemeClr val="bg1">
              <a:lumMod val="75000"/>
              <a:lumOff val="25000"/>
            </a:schemeClr>
          </a:solidFill>
          <a:ln w="88900">
            <a:no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3" name="TextBox 2">
            <a:hlinkClick r:id="rId2"/>
          </p:cNvPr>
          <p:cNvSpPr txBox="1"/>
          <p:nvPr userDrawn="1"/>
        </p:nvSpPr>
        <p:spPr>
          <a:xfrm>
            <a:off x="-105829" y="4984215"/>
            <a:ext cx="9454140" cy="707886"/>
          </a:xfrm>
          <a:prstGeom prst="rect">
            <a:avLst/>
          </a:prstGeom>
          <a:solidFill>
            <a:schemeClr val="bg1">
              <a:lumMod val="85000"/>
              <a:lumOff val="15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endParaRPr lang="en-US" sz="2000" dirty="0">
              <a:solidFill>
                <a:schemeClr val="tx1"/>
              </a:solidFill>
              <a:latin typeface="Calisto MT (Body)"/>
              <a:cs typeface="Calisto MT (Body)"/>
            </a:endParaRPr>
          </a:p>
          <a:p>
            <a:pPr algn="ctr"/>
            <a:endParaRPr lang="en-US" sz="2000" dirty="0">
              <a:solidFill>
                <a:schemeClr val="tx1"/>
              </a:solidFill>
              <a:latin typeface="Calisto MT (Body)"/>
              <a:cs typeface="Calisto MT (Body)"/>
            </a:endParaRPr>
          </a:p>
        </p:txBody>
      </p:sp>
      <p:sp>
        <p:nvSpPr>
          <p:cNvPr id="4" name="Title 1"/>
          <p:cNvSpPr txBox="1">
            <a:spLocks/>
          </p:cNvSpPr>
          <p:nvPr userDrawn="1"/>
        </p:nvSpPr>
        <p:spPr>
          <a:xfrm>
            <a:off x="685800" y="4600821"/>
            <a:ext cx="7770813" cy="1429871"/>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000" kern="1200">
                <a:solidFill>
                  <a:srgbClr val="FFFFFF"/>
                </a:solidFill>
                <a:effectLst/>
                <a:latin typeface="+mj-lt"/>
                <a:ea typeface="+mj-ea"/>
                <a:cs typeface="+mj-cs"/>
              </a:defRPr>
            </a:lvl1pPr>
          </a:lstStyle>
          <a:p>
            <a:r>
              <a:rPr lang="en-US" dirty="0">
                <a:latin typeface="Calibri"/>
                <a:cs typeface="Calibri"/>
              </a:rPr>
              <a:t>YOUR URL HERE</a:t>
            </a:r>
          </a:p>
        </p:txBody>
      </p:sp>
    </p:spTree>
    <p:extLst>
      <p:ext uri="{BB962C8B-B14F-4D97-AF65-F5344CB8AC3E}">
        <p14:creationId xmlns:p14="http://schemas.microsoft.com/office/powerpoint/2010/main" val="2670607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Text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endParaRPr dirty="0"/>
          </a:p>
        </p:txBody>
      </p:sp>
      <p:sp>
        <p:nvSpPr>
          <p:cNvPr id="3" name="Content Placeholder 2"/>
          <p:cNvSpPr>
            <a:spLocks noGrp="1"/>
          </p:cNvSpPr>
          <p:nvPr>
            <p:ph idx="1"/>
          </p:nvPr>
        </p:nvSpPr>
        <p:spPr>
          <a:xfrm>
            <a:off x="685800" y="1869141"/>
            <a:ext cx="7770813" cy="3359816"/>
          </a:xfrm>
        </p:spPr>
        <p:txBody>
          <a:bodyPr>
            <a:normAutofit/>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pPr>
              <a:defRPr/>
            </a:pPr>
            <a:fld id="{691B8312-6E10-4042-8716-3CD2FC933D12}" type="datetime1">
              <a:rPr lang="en-US" smtClean="0"/>
              <a:pPr>
                <a:defRPr/>
              </a:pPr>
              <a:t>5/10/2020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6283940-8F0A-E94F-8FA9-8E7E6974F3B8}"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Title Two Columns Subtitles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marL="2398713" indent="-336550">
              <a:defRPr sz="1600"/>
            </a:lvl8pPr>
            <a:lvl9pPr marL="2398713" indent="-33655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45526" y="2438400"/>
            <a:ext cx="3611880" cy="2801999"/>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marL="2398713" indent="-336550">
              <a:defRPr sz="1600"/>
            </a:lvl8pPr>
            <a:lvl9pPr marL="2398713" indent="-33655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lvl1pPr>
              <a:defRPr>
                <a:solidFill>
                  <a:srgbClr val="FFFEF2"/>
                </a:solidFill>
              </a:defRPr>
            </a:lvl1pPr>
          </a:lstStyle>
          <a:p>
            <a:pPr>
              <a:defRPr/>
            </a:pPr>
            <a:fld id="{5874E473-D925-3D4E-9838-B4A32E936E71}" type="datetime1">
              <a:rPr lang="en-US" smtClean="0"/>
              <a:pPr>
                <a:defRPr/>
              </a:pPr>
              <a:t>5/10/2020</a:t>
            </a:fld>
            <a:endParaRPr lang="en-US" dirty="0"/>
          </a:p>
        </p:txBody>
      </p:sp>
      <p:sp>
        <p:nvSpPr>
          <p:cNvPr id="8" name="Footer Placeholder 7"/>
          <p:cNvSpPr>
            <a:spLocks noGrp="1"/>
          </p:cNvSpPr>
          <p:nvPr>
            <p:ph type="ftr" sz="quarter" idx="11"/>
          </p:nvPr>
        </p:nvSpPr>
        <p:spPr/>
        <p:txBody>
          <a:bodyPr/>
          <a:lstStyle>
            <a:lvl1pPr>
              <a:defRPr>
                <a:solidFill>
                  <a:srgbClr val="FFFEF2"/>
                </a:solidFill>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solidFill>
                  <a:srgbClr val="FFFEF2"/>
                </a:solidFill>
              </a:defRPr>
            </a:lvl1pPr>
          </a:lstStyle>
          <a:p>
            <a:pPr>
              <a:defRPr/>
            </a:pPr>
            <a:fld id="{CE421CEE-34F2-B548-B6FA-1458E64262DB}" type="slidenum">
              <a:rPr lang="en-US" smtClean="0"/>
              <a:pPr>
                <a:defRPr/>
              </a:pPr>
              <a:t>‹#›</a:t>
            </a:fld>
            <a:endParaRPr lang="en-US" dirty="0"/>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pic>
        <p:nvPicPr>
          <p:cNvPr id="12" name="Picture 11"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Left Picture Right Title LOGO">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a:ln>
            <a:solidFill>
              <a:srgbClr val="FFFEF2"/>
            </a:solidFill>
          </a:ln>
        </p:spPr>
        <p:txBody>
          <a:bodyPr anchor="b">
            <a:noAutofit/>
          </a:bodyPr>
          <a:lstStyle>
            <a:lvl1pPr algn="l">
              <a:defRPr sz="3600" b="0" kern="1200">
                <a:solidFill>
                  <a:srgbClr val="FFFEF2"/>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799853" y="2130552"/>
            <a:ext cx="3657600" cy="3086963"/>
          </a:xfrm>
          <a:ln>
            <a:solidFill>
              <a:srgbClr val="FFFEF2"/>
            </a:solidFill>
          </a:ln>
        </p:spPr>
        <p:txBody>
          <a:bodyPr vert="horz" lIns="91440" tIns="45720" rIns="91440" bIns="45720" rtlCol="0">
            <a:normAutofit/>
          </a:bodyPr>
          <a:lstStyle>
            <a:lvl1pPr marL="0" indent="0">
              <a:spcBef>
                <a:spcPts val="1000"/>
              </a:spcBef>
              <a:buNone/>
              <a:defRPr sz="18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Edit Master text styles</a:t>
            </a:r>
          </a:p>
        </p:txBody>
      </p:sp>
      <p:sp>
        <p:nvSpPr>
          <p:cNvPr id="5" name="Date Placeholder 4"/>
          <p:cNvSpPr>
            <a:spLocks noGrp="1"/>
          </p:cNvSpPr>
          <p:nvPr>
            <p:ph type="dt" sz="half" idx="10"/>
          </p:nvPr>
        </p:nvSpPr>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F1D10DD-672A-7A4F-AA8F-40C57E5562A8}"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81920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Tex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691B8312-6E10-4042-8716-3CD2FC933D12}" type="datetime1">
              <a:rPr lang="en-US" smtClean="0"/>
              <a:pPr>
                <a:defRPr/>
              </a:pPr>
              <a:t>5/10/2020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66283940-8F0A-E94F-8FA9-8E7E6974F3B8}" type="slidenum">
              <a:rPr lang="en-US" smtClean="0"/>
              <a:pPr>
                <a:defRPr/>
              </a:pPr>
              <a:t>‹#›</a:t>
            </a:fld>
            <a:endParaRPr lang="en-US" dirty="0"/>
          </a:p>
        </p:txBody>
      </p:sp>
    </p:spTree>
    <p:extLst>
      <p:ext uri="{BB962C8B-B14F-4D97-AF65-F5344CB8AC3E}">
        <p14:creationId xmlns:p14="http://schemas.microsoft.com/office/powerpoint/2010/main" val="3765069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a:defRPr/>
            </a:pPr>
            <a:fld id="{9F02EF43-B848-394A-985C-DFB7B110B064}" type="datetime1">
              <a:rPr lang="en-US" smtClean="0"/>
              <a:pPr>
                <a:defRPr/>
              </a:pPr>
              <a:t>5/10/2020</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220DAA7C-3B7D-0C4B-991B-0ACE559EF067}" type="slidenum">
              <a:rPr lang="en-US" smtClean="0"/>
              <a:pPr>
                <a:defRPr/>
              </a:pPr>
              <a:t>‹#›</a:t>
            </a:fld>
            <a:endParaRPr lang="en-US" dirty="0"/>
          </a:p>
        </p:txBody>
      </p:sp>
      <p:pic>
        <p:nvPicPr>
          <p:cNvPr id="6" name="Picture 5"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866877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Left Title Right Text LOGO">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a:t>Click to edit Master title style</a:t>
            </a:r>
            <a:endParaRPr dirty="0"/>
          </a:p>
        </p:txBody>
      </p:sp>
      <p:sp>
        <p:nvSpPr>
          <p:cNvPr id="3" name="Content Placeholder 2"/>
          <p:cNvSpPr>
            <a:spLocks noGrp="1"/>
          </p:cNvSpPr>
          <p:nvPr>
            <p:ph idx="1"/>
          </p:nvPr>
        </p:nvSpPr>
        <p:spPr>
          <a:xfrm>
            <a:off x="4800600" y="457200"/>
            <a:ext cx="3657600" cy="4794641"/>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7118EAC-CB02-6242-91ED-503A6908C9B3}" type="datetime1">
              <a:rPr lang="en-US" smtClean="0"/>
              <a:pPr>
                <a:defRPr/>
              </a:pPr>
              <a:t>5/10/2020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C2F0175B-F809-3D45-9D4E-127F4CD2C0C9}"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2024265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itle and Two Column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solidFill>
                  <a:srgbClr val="FFFFFF"/>
                </a:solidFill>
              </a:defRPr>
            </a:lvl1pPr>
          </a:lstStyle>
          <a:p>
            <a:r>
              <a:rPr lang="en-US"/>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marL="342900" indent="-342900">
              <a:buFont typeface="Arial" panose="020B0604020202020204" pitchFamily="34" charset="0"/>
              <a:buChar char="•"/>
              <a:defRPr sz="2400">
                <a:solidFill>
                  <a:srgbClr val="FFFFFF"/>
                </a:solidFill>
              </a:defRPr>
            </a:lvl1pPr>
            <a:lvl2pPr marL="692150" indent="-342900">
              <a:buFont typeface="Arial" panose="020B0604020202020204" pitchFamily="34" charset="0"/>
              <a:buChar char="•"/>
              <a:defRPr sz="2400">
                <a:solidFill>
                  <a:srgbClr val="FFFFFF"/>
                </a:solidFill>
              </a:defRPr>
            </a:lvl2pPr>
            <a:lvl3pPr marL="1028700" indent="-342900">
              <a:buFont typeface="Arial" panose="020B0604020202020204" pitchFamily="34" charset="0"/>
              <a:buChar char="•"/>
              <a:defRPr sz="2400">
                <a:solidFill>
                  <a:srgbClr val="FFFFFF"/>
                </a:solidFill>
              </a:defRPr>
            </a:lvl3pPr>
            <a:lvl4pPr marL="1377950" indent="-342900">
              <a:buFont typeface="Arial" panose="020B0604020202020204" pitchFamily="34" charset="0"/>
              <a:buChar char="•"/>
              <a:defRPr sz="2400">
                <a:solidFill>
                  <a:srgbClr val="FFFFFF"/>
                </a:solidFill>
              </a:defRPr>
            </a:lvl4pPr>
            <a:lvl5pPr marL="1714500" indent="-342900">
              <a:buFont typeface="Arial" panose="020B0604020202020204" pitchFamily="34" charset="0"/>
              <a:buChar cha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marL="342900" indent="-342900">
              <a:buFont typeface="Arial" panose="020B0604020202020204" pitchFamily="34" charset="0"/>
              <a:buChar char="•"/>
              <a:defRPr sz="2400">
                <a:solidFill>
                  <a:srgbClr val="FFFFFF"/>
                </a:solidFill>
              </a:defRPr>
            </a:lvl1pPr>
            <a:lvl2pPr marL="692150" indent="-342900">
              <a:buFont typeface="Arial" panose="020B0604020202020204" pitchFamily="34" charset="0"/>
              <a:buChar char="•"/>
              <a:defRPr sz="2400">
                <a:solidFill>
                  <a:srgbClr val="FFFFFF"/>
                </a:solidFill>
              </a:defRPr>
            </a:lvl2pPr>
            <a:lvl3pPr marL="1028700" indent="-342900">
              <a:buFont typeface="Arial" panose="020B0604020202020204" pitchFamily="34" charset="0"/>
              <a:buChar char="•"/>
              <a:defRPr sz="2400">
                <a:solidFill>
                  <a:srgbClr val="FFFFFF"/>
                </a:solidFill>
              </a:defRPr>
            </a:lvl3pPr>
            <a:lvl4pPr marL="1377950" indent="-342900">
              <a:buFont typeface="Arial" panose="020B0604020202020204" pitchFamily="34" charset="0"/>
              <a:buChar char="•"/>
              <a:defRPr sz="2400">
                <a:solidFill>
                  <a:srgbClr val="FFFFFF"/>
                </a:solidFill>
              </a:defRPr>
            </a:lvl4pPr>
            <a:lvl5pPr marL="1714500" indent="-342900">
              <a:buFont typeface="Arial" panose="020B0604020202020204" pitchFamily="34" charset="0"/>
              <a:buChar cha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pPr>
              <a:defRPr/>
            </a:pPr>
            <a:fld id="{17F436F7-A2A9-AA4A-82E7-69D4D9D34DD6}" type="datetime1">
              <a:rPr lang="en-US" smtClean="0"/>
              <a:pPr>
                <a:defRPr/>
              </a:pPr>
              <a:t>5/10/2020</a:t>
            </a:fld>
            <a:endParaRPr lang="en-US" dirty="0"/>
          </a:p>
        </p:txBody>
      </p:sp>
      <p:sp>
        <p:nvSpPr>
          <p:cNvPr id="6" name="Footer Placeholder 5"/>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6840A5B6-69E1-E44D-9574-EAFDE1DFD4A5}"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1436459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a:defRPr/>
            </a:pPr>
            <a:fld id="{EC12E7C8-E7B9-F44F-9FAF-1FA10D7B36EC}" type="datetime1">
              <a:rPr lang="en-US" smtClean="0"/>
              <a:pPr>
                <a:defRPr/>
              </a:pPr>
              <a:t>5/10/2020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5DDC951-5C0E-314A-B366-B3D87AD06971}" type="slidenum">
              <a:rPr lang="en-US" smtClean="0"/>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a:defRPr/>
            </a:pPr>
            <a:fld id="{617A00EA-A058-0B4B-B09A-AFECF2BBFEDA}" type="datetime1">
              <a:rPr lang="en-US" smtClean="0"/>
              <a:pPr>
                <a:defRPr/>
              </a:pPr>
              <a:t>5/10/2020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837FA70-4828-C947-B608-14EB904894AE}"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lumn NO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solidFill>
                  <a:srgbClr val="FFFFFF"/>
                </a:solidFill>
              </a:defRPr>
            </a:lvl1pPr>
          </a:lstStyle>
          <a:p>
            <a:r>
              <a:rPr lang="en-US" dirty="0"/>
              <a:t>Click to edit Master title style</a:t>
            </a:r>
            <a:endParaRPr dirty="0"/>
          </a:p>
        </p:txBody>
      </p:sp>
      <p:sp>
        <p:nvSpPr>
          <p:cNvPr id="3" name="Content Placeholder 2"/>
          <p:cNvSpPr>
            <a:spLocks noGrp="1"/>
          </p:cNvSpPr>
          <p:nvPr>
            <p:ph sz="half" idx="1"/>
          </p:nvPr>
        </p:nvSpPr>
        <p:spPr>
          <a:xfrm>
            <a:off x="685800" y="1760538"/>
            <a:ext cx="3611880" cy="4365625"/>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pPr>
              <a:defRPr/>
            </a:pPr>
            <a:fld id="{17F436F7-A2A9-AA4A-82E7-69D4D9D34DD6}" type="datetime1">
              <a:rPr lang="en-US" smtClean="0"/>
              <a:pPr>
                <a:defRPr/>
              </a:pPr>
              <a:t>5/10/2020</a:t>
            </a:fld>
            <a:endParaRPr lang="en-US" dirty="0"/>
          </a:p>
        </p:txBody>
      </p:sp>
      <p:sp>
        <p:nvSpPr>
          <p:cNvPr id="6" name="Footer Placeholder 5"/>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6840A5B6-69E1-E44D-9574-EAFDE1DFD4A5}"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a:defRPr/>
            </a:pPr>
            <a:fld id="{9F02EF43-B848-394A-985C-DFB7B110B064}" type="datetime1">
              <a:rPr lang="en-US" smtClean="0"/>
              <a:pPr>
                <a:defRPr/>
              </a:pPr>
              <a:t>5/10/2020</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220DAA7C-3B7D-0C4B-991B-0ACE559EF067}"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96B66A1-9F64-6043-B39E-52275029BCB4}" type="datetime1">
              <a:rPr lang="en-US" smtClean="0"/>
              <a:pPr>
                <a:defRPr/>
              </a:pPr>
              <a:t>5/10/2020</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1ED5417A-D2C9-1045-AF6F-F4B105A27F97}"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96B66A1-9F64-6043-B39E-52275029BCB4}" type="datetime1">
              <a:rPr lang="en-US" smtClean="0"/>
              <a:pPr>
                <a:defRPr/>
              </a:pPr>
              <a:t>5/10/2020</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1ED5417A-D2C9-1045-AF6F-F4B105A27F97}" type="slidenum">
              <a:rPr lang="en-US" smtClean="0"/>
              <a:pPr>
                <a:defRPr/>
              </a:pPr>
              <a:t>‹#›</a:t>
            </a:fld>
            <a:endParaRPr lang="en-US" dirty="0"/>
          </a:p>
        </p:txBody>
      </p:sp>
    </p:spTree>
    <p:extLst>
      <p:ext uri="{BB962C8B-B14F-4D97-AF65-F5344CB8AC3E}">
        <p14:creationId xmlns:p14="http://schemas.microsoft.com/office/powerpoint/2010/main" val="4144659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pening Slide">
    <p:spTree>
      <p:nvGrpSpPr>
        <p:cNvPr id="1" name=""/>
        <p:cNvGrpSpPr/>
        <p:nvPr/>
      </p:nvGrpSpPr>
      <p:grpSpPr>
        <a:xfrm>
          <a:off x="0" y="0"/>
          <a:ext cx="0" cy="0"/>
          <a:chOff x="0" y="0"/>
          <a:chExt cx="0" cy="0"/>
        </a:xfrm>
      </p:grpSpPr>
      <p:pic>
        <p:nvPicPr>
          <p:cNvPr id="4" name="Picture 3"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8866" y="1595800"/>
            <a:ext cx="4516958" cy="2643926"/>
          </a:xfrm>
          <a:prstGeom prst="rect">
            <a:avLst/>
          </a:prstGeom>
        </p:spPr>
      </p:pic>
      <p:sp>
        <p:nvSpPr>
          <p:cNvPr id="6" name="TextBox 5"/>
          <p:cNvSpPr txBox="1"/>
          <p:nvPr userDrawn="1"/>
        </p:nvSpPr>
        <p:spPr>
          <a:xfrm>
            <a:off x="743025" y="5551580"/>
            <a:ext cx="7641899" cy="369332"/>
          </a:xfrm>
          <a:prstGeom prst="rect">
            <a:avLst/>
          </a:prstGeom>
          <a:noFill/>
        </p:spPr>
        <p:txBody>
          <a:bodyPr wrap="none" rtlCol="0">
            <a:spAutoFit/>
          </a:bodyPr>
          <a:lstStyle/>
          <a:p>
            <a:pPr algn="ctr"/>
            <a:r>
              <a:rPr lang="en-US" sz="1800" baseline="0" dirty="0">
                <a:solidFill>
                  <a:srgbClr val="FFFEF2"/>
                </a:solidFill>
                <a:latin typeface="Avenir Book"/>
                <a:cs typeface="Avenir Book"/>
              </a:rPr>
              <a:t>EDUCATOR FOCUSED </a:t>
            </a:r>
            <a:r>
              <a:rPr lang="en-US" sz="1800" baseline="0" dirty="0">
                <a:solidFill>
                  <a:srgbClr val="FFFEF2"/>
                </a:solidFill>
                <a:latin typeface="Wingdings"/>
                <a:ea typeface="Wingdings"/>
                <a:cs typeface="Wingdings"/>
                <a:sym typeface="Wingdings"/>
              </a:rPr>
              <a:t></a:t>
            </a:r>
            <a:r>
              <a:rPr lang="en-US" sz="1800" baseline="0" dirty="0">
                <a:solidFill>
                  <a:srgbClr val="FFFEF2"/>
                </a:solidFill>
                <a:latin typeface="Avenir Book"/>
                <a:cs typeface="Avenir Book"/>
              </a:rPr>
              <a:t> </a:t>
            </a:r>
            <a:r>
              <a:rPr lang="en-US" sz="1800" dirty="0">
                <a:solidFill>
                  <a:srgbClr val="FFFEF2"/>
                </a:solidFill>
                <a:latin typeface="Avenir Book"/>
                <a:cs typeface="Avenir Book"/>
              </a:rPr>
              <a:t>SHARED</a:t>
            </a:r>
            <a:r>
              <a:rPr lang="en-US" sz="1800" baseline="0" dirty="0">
                <a:solidFill>
                  <a:srgbClr val="FFFEF2"/>
                </a:solidFill>
                <a:latin typeface="Avenir Book"/>
                <a:cs typeface="Avenir Book"/>
              </a:rPr>
              <a:t> RESOURCES </a:t>
            </a:r>
            <a:r>
              <a:rPr lang="en-US" sz="1800" baseline="0" dirty="0">
                <a:solidFill>
                  <a:srgbClr val="FFFEF2"/>
                </a:solidFill>
                <a:latin typeface="Wingdings"/>
                <a:ea typeface="Wingdings"/>
                <a:cs typeface="Wingdings"/>
                <a:sym typeface="Wingdings"/>
              </a:rPr>
              <a:t></a:t>
            </a:r>
            <a:r>
              <a:rPr lang="en-US" sz="1800" baseline="0" dirty="0">
                <a:solidFill>
                  <a:srgbClr val="FFFEF2"/>
                </a:solidFill>
                <a:latin typeface="Avenir Book"/>
                <a:cs typeface="Avenir Book"/>
              </a:rPr>
              <a:t> COLLABORATIVE</a:t>
            </a:r>
            <a:endParaRPr lang="en-US" sz="1800" dirty="0">
              <a:solidFill>
                <a:srgbClr val="FFFEF2"/>
              </a:solidFill>
              <a:latin typeface="Avenir Book"/>
              <a:cs typeface="Avenir Book"/>
            </a:endParaRPr>
          </a:p>
        </p:txBody>
      </p:sp>
    </p:spTree>
    <p:extLst>
      <p:ext uri="{BB962C8B-B14F-4D97-AF65-F5344CB8AC3E}">
        <p14:creationId xmlns:p14="http://schemas.microsoft.com/office/powerpoint/2010/main" val="193301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and Image NO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solidFill>
                  <a:srgbClr val="FFFFFF"/>
                </a:solidFill>
              </a:defRPr>
            </a:lvl1pPr>
          </a:lstStyle>
          <a:p>
            <a:r>
              <a:rPr lang="en-US"/>
              <a:t>Click to edit Master title style</a:t>
            </a:r>
            <a:endParaRPr/>
          </a:p>
        </p:txBody>
      </p:sp>
      <p:sp>
        <p:nvSpPr>
          <p:cNvPr id="3" name="Content Placeholder 2"/>
          <p:cNvSpPr>
            <a:spLocks noGrp="1"/>
          </p:cNvSpPr>
          <p:nvPr>
            <p:ph sz="half" idx="1"/>
          </p:nvPr>
        </p:nvSpPr>
        <p:spPr>
          <a:xfrm>
            <a:off x="685800" y="1760539"/>
            <a:ext cx="3611880" cy="1273090"/>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4844733" y="1760539"/>
            <a:ext cx="3611880" cy="1273090"/>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p:txBody>
      </p:sp>
      <p:sp>
        <p:nvSpPr>
          <p:cNvPr id="12" name="Picture Placeholder 2"/>
          <p:cNvSpPr>
            <a:spLocks noGrp="1"/>
          </p:cNvSpPr>
          <p:nvPr>
            <p:ph type="pic" idx="10"/>
          </p:nvPr>
        </p:nvSpPr>
        <p:spPr>
          <a:xfrm>
            <a:off x="663387" y="3151210"/>
            <a:ext cx="7769707" cy="3327585"/>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Tree>
    <p:extLst>
      <p:ext uri="{BB962C8B-B14F-4D97-AF65-F5344CB8AC3E}">
        <p14:creationId xmlns:p14="http://schemas.microsoft.com/office/powerpoint/2010/main" val="1048164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Left Title Right Text NO LOGO">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a:t>Click to edit Master title style</a:t>
            </a:r>
            <a:endParaRPr dirty="0"/>
          </a:p>
        </p:txBody>
      </p:sp>
      <p:sp>
        <p:nvSpPr>
          <p:cNvPr id="3" name="Content Placeholder 2"/>
          <p:cNvSpPr>
            <a:spLocks noGrp="1"/>
          </p:cNvSpPr>
          <p:nvPr>
            <p:ph idx="1"/>
          </p:nvPr>
        </p:nvSpPr>
        <p:spPr>
          <a:xfrm>
            <a:off x="4800600" y="457200"/>
            <a:ext cx="3657600" cy="5668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87118EAC-CB02-6242-91ED-503A6908C9B3}" type="datetime1">
              <a:rPr lang="en-US" smtClean="0"/>
              <a:pPr>
                <a:defRPr/>
              </a:pPr>
              <a:t>5/10/2020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C2F0175B-F809-3D45-9D4E-127F4CD2C0C9}"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rgbClr val="FFFFFF"/>
                </a:solidFill>
                <a:effectLst>
                  <a:outerShdw blurRad="50800" dist="38100" dir="5400000" sx="101000" sy="101000" algn="t" rotWithShape="0">
                    <a:prstClr val="black">
                      <a:alpha val="40000"/>
                    </a:prstClr>
                  </a:outerShdw>
                </a:effectLst>
              </a:defRPr>
            </a:lvl1pPr>
          </a:lstStyle>
          <a:p>
            <a:pPr>
              <a:defRPr/>
            </a:pPr>
            <a:fld id="{8232FB77-546F-6140-9907-1008A373849B}" type="datetime1">
              <a:rPr lang="en-US" smtClean="0"/>
              <a:pPr>
                <a:defRPr/>
              </a:pPr>
              <a:t>5/10/2020</a:t>
            </a:fld>
            <a:endParaRPr lang="en-US" dirty="0"/>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rgbClr val="FFFFFF"/>
                </a:solidFill>
                <a:effectLst>
                  <a:outerShdw blurRad="50800" dist="38100" dir="5400000" sx="101000" sy="101000" algn="t" rotWithShape="0">
                    <a:prstClr val="black">
                      <a:alpha val="40000"/>
                    </a:prstClr>
                  </a:outerShdw>
                </a:effectLst>
              </a:defRPr>
            </a:lvl1pPr>
          </a:lstStyle>
          <a:p>
            <a:pPr>
              <a:defRPr/>
            </a:pPr>
            <a:endParaRPr lang="en-US" dirty="0"/>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rgbClr val="FFFFFF"/>
                </a:solidFill>
                <a:effectLst>
                  <a:outerShdw blurRad="50800" dist="38100" dir="5400000" sx="101000" sy="101000" algn="t" rotWithShape="0">
                    <a:prstClr val="black">
                      <a:alpha val="40000"/>
                    </a:prstClr>
                  </a:outerShdw>
                </a:effectLst>
              </a:defRPr>
            </a:lvl1pPr>
          </a:lstStyle>
          <a:p>
            <a:pPr>
              <a:defRPr/>
            </a:pPr>
            <a:fld id="{6A68AE5D-9F2B-2C4F-BBDC-02F81930A87C}" type="slidenum">
              <a:rPr lang="en-US" smtClean="0"/>
              <a:pPr>
                <a:defRPr/>
              </a:pPr>
              <a:t>‹#›</a:t>
            </a:fld>
            <a:endParaRPr lang="en-US" dirty="0"/>
          </a:p>
        </p:txBody>
      </p:sp>
      <p:sp>
        <p:nvSpPr>
          <p:cNvPr id="7" name="TextBox 6"/>
          <p:cNvSpPr txBox="1"/>
          <p:nvPr/>
        </p:nvSpPr>
        <p:spPr>
          <a:xfrm>
            <a:off x="-1022712" y="1404752"/>
            <a:ext cx="184666" cy="369332"/>
          </a:xfrm>
          <a:prstGeom prst="rect">
            <a:avLst/>
          </a:prstGeom>
          <a:noFill/>
        </p:spPr>
        <p:txBody>
          <a:bodyPr wrap="none" rtlCol="0">
            <a:spAutoFit/>
          </a:bodyPr>
          <a:lstStyle/>
          <a:p>
            <a:endParaRPr lang="en-US" dirty="0">
              <a:solidFill>
                <a:srgbClr val="FFFFFF"/>
              </a:solidFill>
            </a:endParaRPr>
          </a:p>
        </p:txBody>
      </p:sp>
    </p:spTree>
  </p:cSld>
  <p:clrMap bg1="dk1" tx1="lt1" bg2="dk2" tx2="lt2" accent1="accent1" accent2="accent2" accent3="accent3" accent4="accent4" accent5="accent5" accent6="accent6" hlink="hlink" folHlink="folHlink"/>
  <p:sldLayoutIdLst>
    <p:sldLayoutId id="2147483706" r:id="rId1"/>
    <p:sldLayoutId id="2147483707" r:id="rId2"/>
    <p:sldLayoutId id="2147483692" r:id="rId3"/>
    <p:sldLayoutId id="2147483694" r:id="rId4"/>
    <p:sldLayoutId id="2147483695" r:id="rId5"/>
    <p:sldLayoutId id="2147483716" r:id="rId6"/>
    <p:sldLayoutId id="2147483717" r:id="rId7"/>
    <p:sldLayoutId id="2147483714" r:id="rId8"/>
    <p:sldLayoutId id="2147483696" r:id="rId9"/>
    <p:sldLayoutId id="2147483697" r:id="rId10"/>
    <p:sldLayoutId id="2147483703" r:id="rId11"/>
    <p:sldLayoutId id="2147483704" r:id="rId12"/>
    <p:sldLayoutId id="2147483712" r:id="rId13"/>
    <p:sldLayoutId id="2147483713" r:id="rId14"/>
    <p:sldLayoutId id="2147483699" r:id="rId15"/>
    <p:sldLayoutId id="2147483715" r:id="rId16"/>
    <p:sldLayoutId id="2147483689" r:id="rId17"/>
    <p:sldLayoutId id="2147483693" r:id="rId18"/>
    <p:sldLayoutId id="2147483709" r:id="rId19"/>
    <p:sldLayoutId id="2147483708" r:id="rId20"/>
    <p:sldLayoutId id="2147483710" r:id="rId21"/>
    <p:sldLayoutId id="2147483711" r:id="rId22"/>
    <p:sldLayoutId id="2147483700" r:id="rId23"/>
    <p:sldLayoutId id="2147483701" r:id="rId24"/>
  </p:sldLayoutIdLst>
  <p:txStyles>
    <p:titleStyle>
      <a:lvl1pPr algn="ctr" defTabSz="914400" rtl="0" eaLnBrk="1" latinLnBrk="0" hangingPunct="1">
        <a:spcBef>
          <a:spcPct val="0"/>
        </a:spcBef>
        <a:buNone/>
        <a:defRPr sz="4400" b="1" kern="1200">
          <a:solidFill>
            <a:srgbClr val="FFFFFF"/>
          </a:solidFill>
          <a:effectLst/>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spcBef>
          <a:spcPts val="2000"/>
        </a:spcBef>
        <a:buFont typeface="Courier New"/>
        <a:buChar char="o"/>
        <a:defRPr sz="2800" kern="1200">
          <a:solidFill>
            <a:srgbClr val="FFFFFF"/>
          </a:solidFill>
          <a:effectLst/>
          <a:latin typeface="Calibri"/>
          <a:ea typeface="+mn-ea"/>
          <a:cs typeface="Calibri"/>
        </a:defRPr>
      </a:lvl1pPr>
      <a:lvl2pPr marL="685800" indent="-336550" algn="l" defTabSz="914400" rtl="0" eaLnBrk="1" latinLnBrk="0" hangingPunct="1">
        <a:spcBef>
          <a:spcPts val="600"/>
        </a:spcBef>
        <a:buFont typeface="Courier New"/>
        <a:buChar char="o"/>
        <a:defRPr sz="2400" kern="1200">
          <a:solidFill>
            <a:srgbClr val="FFFFFF"/>
          </a:solidFill>
          <a:effectLst/>
          <a:latin typeface="Calibri"/>
          <a:ea typeface="+mn-ea"/>
          <a:cs typeface="Calibri"/>
        </a:defRPr>
      </a:lvl2pPr>
      <a:lvl3pPr marL="1035050" indent="-349250" algn="l" defTabSz="914400" rtl="0" eaLnBrk="1" latinLnBrk="0" hangingPunct="1">
        <a:spcBef>
          <a:spcPts val="600"/>
        </a:spcBef>
        <a:buFont typeface="Courier New"/>
        <a:buChar char="o"/>
        <a:defRPr sz="2400" kern="1200">
          <a:solidFill>
            <a:srgbClr val="FFFFFF"/>
          </a:solidFill>
          <a:effectLst/>
          <a:latin typeface="Calibri"/>
          <a:ea typeface="+mn-ea"/>
          <a:cs typeface="Calibri"/>
        </a:defRPr>
      </a:lvl3pPr>
      <a:lvl4pPr marL="1371600" indent="-336550" algn="l" defTabSz="914400" rtl="0" eaLnBrk="1" latinLnBrk="0" hangingPunct="1">
        <a:spcBef>
          <a:spcPts val="600"/>
        </a:spcBef>
        <a:buFont typeface="Courier New"/>
        <a:buChar char="o"/>
        <a:defRPr sz="2400" kern="1200">
          <a:solidFill>
            <a:srgbClr val="FFFFFF"/>
          </a:solidFill>
          <a:effectLst/>
          <a:latin typeface="Calibri"/>
          <a:ea typeface="+mn-ea"/>
          <a:cs typeface="Calibri"/>
        </a:defRPr>
      </a:lvl4pPr>
      <a:lvl5pPr marL="1720850" indent="-349250" algn="l" defTabSz="914400" rtl="0" eaLnBrk="1" latinLnBrk="0" hangingPunct="1">
        <a:spcBef>
          <a:spcPts val="600"/>
        </a:spcBef>
        <a:buFont typeface="Courier New"/>
        <a:buChar char="o"/>
        <a:defRPr sz="2400" kern="1200">
          <a:solidFill>
            <a:srgbClr val="FFFFFF"/>
          </a:solidFill>
          <a:effectLst/>
          <a:latin typeface="Calibri"/>
          <a:ea typeface="+mn-ea"/>
          <a:cs typeface="Calibri"/>
        </a:defRPr>
      </a:lvl5pPr>
      <a:lvl6pPr marL="2055813" indent="-336550" algn="l" defTabSz="914400" rtl="0" eaLnBrk="1" latinLnBrk="0" hangingPunct="1">
        <a:spcBef>
          <a:spcPct val="20000"/>
        </a:spcBef>
        <a:buFontTx/>
        <a:buBlip>
          <a:blip r:embed="rId2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851" y="1283691"/>
            <a:ext cx="4717686" cy="2756809"/>
          </a:xfrm>
        </p:spPr>
        <p:txBody>
          <a:bodyPr/>
          <a:lstStyle/>
          <a:p>
            <a:r>
              <a:rPr lang="en-US" sz="4400" b="1" dirty="0"/>
              <a:t>Epidemic Preparedness for Community-based Organizations</a:t>
            </a:r>
          </a:p>
        </p:txBody>
      </p:sp>
      <p:sp>
        <p:nvSpPr>
          <p:cNvPr id="3" name="Subtitle 2"/>
          <p:cNvSpPr>
            <a:spLocks noGrp="1"/>
          </p:cNvSpPr>
          <p:nvPr>
            <p:ph type="subTitle" idx="1"/>
          </p:nvPr>
        </p:nvSpPr>
        <p:spPr>
          <a:xfrm>
            <a:off x="4142851" y="4902350"/>
            <a:ext cx="4321474" cy="877824"/>
          </a:xfrm>
        </p:spPr>
        <p:txBody>
          <a:bodyPr>
            <a:normAutofit/>
          </a:bodyPr>
          <a:lstStyle/>
          <a:p>
            <a:endParaRPr lang="en-US" sz="2000" dirty="0"/>
          </a:p>
        </p:txBody>
      </p:sp>
    </p:spTree>
    <p:extLst>
      <p:ext uri="{BB962C8B-B14F-4D97-AF65-F5344CB8AC3E}">
        <p14:creationId xmlns:p14="http://schemas.microsoft.com/office/powerpoint/2010/main" val="2324513331"/>
      </p:ext>
    </p:extLst>
  </p:cSld>
  <p:clrMapOvr>
    <a:masterClrMapping/>
  </p:clrMapOvr>
  <mc:AlternateContent xmlns:mc="http://schemas.openxmlformats.org/markup-compatibility/2006" xmlns:p14="http://schemas.microsoft.com/office/powerpoint/2010/main">
    <mc:Choice Requires="p14">
      <p:transition spd="slow" p14:dur="2000" advTm="5375"/>
    </mc:Choice>
    <mc:Fallback xmlns="">
      <p:transition spd="slow" advTm="537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Organizations can provide:</a:t>
            </a:r>
          </a:p>
        </p:txBody>
      </p:sp>
      <p:sp>
        <p:nvSpPr>
          <p:cNvPr id="3" name="Content Placeholder 2"/>
          <p:cNvSpPr>
            <a:spLocks noGrp="1"/>
          </p:cNvSpPr>
          <p:nvPr>
            <p:ph sz="half" idx="1"/>
          </p:nvPr>
        </p:nvSpPr>
        <p:spPr/>
        <p:txBody>
          <a:bodyPr/>
          <a:lstStyle/>
          <a:p>
            <a:r>
              <a:rPr lang="en-US" dirty="0"/>
              <a:t>Shelter</a:t>
            </a:r>
          </a:p>
          <a:p>
            <a:r>
              <a:rPr lang="en-US" dirty="0"/>
              <a:t>A gathering place</a:t>
            </a:r>
          </a:p>
          <a:p>
            <a:r>
              <a:rPr lang="en-US" dirty="0"/>
              <a:t>Nourishment</a:t>
            </a:r>
          </a:p>
          <a:p>
            <a:r>
              <a:rPr lang="en-US" dirty="0"/>
              <a:t>Emotional comfort</a:t>
            </a:r>
          </a:p>
          <a:p>
            <a:r>
              <a:rPr lang="en-US" dirty="0"/>
              <a:t>Financial resources</a:t>
            </a:r>
          </a:p>
          <a:p>
            <a:r>
              <a:rPr lang="en-US" sz="2800" b="1" dirty="0"/>
              <a:t>Human resources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211" y="1760538"/>
            <a:ext cx="4856948" cy="2732033"/>
          </a:xfrm>
          <a:prstGeom prst="rect">
            <a:avLst/>
          </a:prstGeom>
        </p:spPr>
      </p:pic>
      <p:sp>
        <p:nvSpPr>
          <p:cNvPr id="5" name="TextBox 4"/>
          <p:cNvSpPr txBox="1"/>
          <p:nvPr/>
        </p:nvSpPr>
        <p:spPr>
          <a:xfrm>
            <a:off x="8248611" y="4494334"/>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1813929867"/>
      </p:ext>
    </p:extLst>
  </p:cSld>
  <p:clrMapOvr>
    <a:masterClrMapping/>
  </p:clrMapOvr>
  <mc:AlternateContent xmlns:mc="http://schemas.openxmlformats.org/markup-compatibility/2006" xmlns:p14="http://schemas.microsoft.com/office/powerpoint/2010/main">
    <mc:Choice Requires="p14">
      <p:transition spd="slow" p14:dur="2000" advTm="26437"/>
    </mc:Choice>
    <mc:Fallback xmlns="">
      <p:transition spd="slow" advTm="2643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0336"/>
            <a:ext cx="9144000" cy="3172651"/>
          </a:xfrm>
        </p:spPr>
        <p:txBody>
          <a:bodyPr>
            <a:normAutofit/>
          </a:bodyPr>
          <a:lstStyle/>
          <a:p>
            <a:r>
              <a:rPr lang="en-US" dirty="0"/>
              <a:t>Developing a</a:t>
            </a:r>
            <a:br>
              <a:rPr lang="en-US" dirty="0"/>
            </a:br>
            <a:r>
              <a:rPr lang="en-US" dirty="0"/>
              <a:t>Community Recovery Plan</a:t>
            </a:r>
            <a:br>
              <a:rPr lang="en-US" dirty="0"/>
            </a:br>
            <a:r>
              <a:rPr lang="en-US" dirty="0"/>
              <a:t>for your Organization</a:t>
            </a:r>
          </a:p>
        </p:txBody>
      </p:sp>
    </p:spTree>
    <p:extLst>
      <p:ext uri="{BB962C8B-B14F-4D97-AF65-F5344CB8AC3E}">
        <p14:creationId xmlns:p14="http://schemas.microsoft.com/office/powerpoint/2010/main" val="231160694"/>
      </p:ext>
    </p:extLst>
  </p:cSld>
  <p:clrMapOvr>
    <a:masterClrMapping/>
  </p:clrMapOvr>
  <mc:AlternateContent xmlns:mc="http://schemas.openxmlformats.org/markup-compatibility/2006" xmlns:p14="http://schemas.microsoft.com/office/powerpoint/2010/main">
    <mc:Choice Requires="p14">
      <p:transition spd="slow" p14:dur="2000" advTm="16419"/>
    </mc:Choice>
    <mc:Fallback xmlns="">
      <p:transition spd="slow" advTm="1641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Planning Steps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Identify existing conditions</a:t>
            </a:r>
          </a:p>
          <a:p>
            <a:pPr marL="514350" indent="-514350">
              <a:buFont typeface="+mj-lt"/>
              <a:buAutoNum type="arabicPeriod"/>
            </a:pPr>
            <a:r>
              <a:rPr lang="en-US" dirty="0"/>
              <a:t>Identify community needs</a:t>
            </a:r>
          </a:p>
          <a:p>
            <a:pPr marL="514350" indent="-514350">
              <a:buFont typeface="+mj-lt"/>
              <a:buAutoNum type="arabicPeriod"/>
            </a:pPr>
            <a:r>
              <a:rPr lang="en-US" dirty="0"/>
              <a:t>Brainstorm ideas</a:t>
            </a:r>
          </a:p>
          <a:p>
            <a:pPr marL="514350" indent="-514350">
              <a:buFont typeface="+mj-lt"/>
              <a:buAutoNum type="arabicPeriod"/>
            </a:pPr>
            <a:r>
              <a:rPr lang="en-US" dirty="0"/>
              <a:t>Develop a plan</a:t>
            </a:r>
          </a:p>
          <a:p>
            <a:pPr marL="514350" indent="-514350">
              <a:buFont typeface="+mj-lt"/>
              <a:buAutoNum type="arabicPeriod"/>
            </a:pPr>
            <a:r>
              <a:rPr lang="en-US" dirty="0"/>
              <a:t>Manage the plan</a:t>
            </a:r>
          </a:p>
          <a:p>
            <a:endParaRPr lang="en-US" dirty="0"/>
          </a:p>
        </p:txBody>
      </p:sp>
    </p:spTree>
    <p:extLst>
      <p:ext uri="{BB962C8B-B14F-4D97-AF65-F5344CB8AC3E}">
        <p14:creationId xmlns:p14="http://schemas.microsoft.com/office/powerpoint/2010/main" val="1627758202"/>
      </p:ext>
    </p:extLst>
  </p:cSld>
  <p:clrMapOvr>
    <a:masterClrMapping/>
  </p:clrMapOvr>
  <mc:AlternateContent xmlns:mc="http://schemas.openxmlformats.org/markup-compatibility/2006" xmlns:p14="http://schemas.microsoft.com/office/powerpoint/2010/main">
    <mc:Choice Requires="p14">
      <p:transition spd="slow" p14:dur="2000" advTm="32351"/>
    </mc:Choice>
    <mc:Fallback xmlns="">
      <p:transition spd="slow" advTm="3235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Identify Existing Conditions</a:t>
            </a:r>
          </a:p>
        </p:txBody>
      </p:sp>
      <p:sp>
        <p:nvSpPr>
          <p:cNvPr id="3" name="Content Placeholder 2"/>
          <p:cNvSpPr>
            <a:spLocks noGrp="1"/>
          </p:cNvSpPr>
          <p:nvPr>
            <p:ph sz="half" idx="1"/>
          </p:nvPr>
        </p:nvSpPr>
        <p:spPr/>
        <p:txBody>
          <a:bodyPr>
            <a:normAutofit/>
          </a:bodyPr>
          <a:lstStyle/>
          <a:p>
            <a:r>
              <a:rPr lang="en-US" sz="2800" dirty="0"/>
              <a:t>Location in the community</a:t>
            </a:r>
          </a:p>
          <a:p>
            <a:r>
              <a:rPr lang="en-US" sz="2800" dirty="0"/>
              <a:t>Physical resources</a:t>
            </a:r>
          </a:p>
          <a:p>
            <a:r>
              <a:rPr lang="en-US" sz="2800" dirty="0"/>
              <a:t>Human resources among staff</a:t>
            </a:r>
          </a:p>
          <a:p>
            <a:r>
              <a:rPr lang="en-US" sz="2800" dirty="0"/>
              <a:t>Human resources among members</a:t>
            </a:r>
          </a:p>
        </p:txBody>
      </p:sp>
      <p:pic>
        <p:nvPicPr>
          <p:cNvPr id="5" name="Picture 4" descr="Show.jpg"/>
          <p:cNvPicPr>
            <a:picLocks noChangeAspect="1"/>
          </p:cNvPicPr>
          <p:nvPr/>
        </p:nvPicPr>
        <p:blipFill>
          <a:blip r:embed="rId3"/>
          <a:srcRect l="25972" r="26215"/>
          <a:stretch>
            <a:fillRect/>
          </a:stretch>
        </p:blipFill>
        <p:spPr>
          <a:xfrm>
            <a:off x="4823108" y="1760538"/>
            <a:ext cx="3497932" cy="3525838"/>
          </a:xfrm>
          <a:prstGeom prst="rect">
            <a:avLst/>
          </a:prstGeom>
        </p:spPr>
      </p:pic>
      <p:sp>
        <p:nvSpPr>
          <p:cNvPr id="4" name="TextBox 3"/>
          <p:cNvSpPr txBox="1"/>
          <p:nvPr/>
        </p:nvSpPr>
        <p:spPr>
          <a:xfrm>
            <a:off x="4823108" y="5286821"/>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2449826932"/>
      </p:ext>
    </p:extLst>
  </p:cSld>
  <p:clrMapOvr>
    <a:masterClrMapping/>
  </p:clrMapOvr>
  <mc:AlternateContent xmlns:mc="http://schemas.openxmlformats.org/markup-compatibility/2006" xmlns:p14="http://schemas.microsoft.com/office/powerpoint/2010/main">
    <mc:Choice Requires="p14">
      <p:transition spd="slow" p14:dur="2000" advTm="84544"/>
    </mc:Choice>
    <mc:Fallback xmlns="">
      <p:transition spd="slow" advTm="8454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Identify Community Needs</a:t>
            </a:r>
          </a:p>
        </p:txBody>
      </p:sp>
      <p:sp>
        <p:nvSpPr>
          <p:cNvPr id="3" name="Content Placeholder 2"/>
          <p:cNvSpPr>
            <a:spLocks noGrp="1"/>
          </p:cNvSpPr>
          <p:nvPr>
            <p:ph sz="half" idx="1"/>
          </p:nvPr>
        </p:nvSpPr>
        <p:spPr/>
        <p:txBody>
          <a:bodyPr/>
          <a:lstStyle/>
          <a:p>
            <a:r>
              <a:rPr lang="en-US" sz="2800" dirty="0"/>
              <a:t>Community needs</a:t>
            </a:r>
          </a:p>
          <a:p>
            <a:r>
              <a:rPr lang="en-US" sz="2800" dirty="0"/>
              <a:t>Agencies related to needs</a:t>
            </a:r>
          </a:p>
          <a:p>
            <a:r>
              <a:rPr lang="en-US" dirty="0"/>
              <a:t>Agency resources</a:t>
            </a:r>
          </a:p>
        </p:txBody>
      </p:sp>
      <p:pic>
        <p:nvPicPr>
          <p:cNvPr id="5" name="Content Placeholder 6" descr="Chicago suburbs.jpg"/>
          <p:cNvPicPr>
            <a:picLocks noGrp="1" noChangeAspect="1"/>
          </p:cNvPicPr>
          <p:nvPr>
            <p:ph sz="half" idx="2"/>
          </p:nvPr>
        </p:nvPicPr>
        <p:blipFill>
          <a:blip r:embed="rId3"/>
          <a:srcRect t="-24712" b="1044"/>
          <a:stretch>
            <a:fillRect/>
          </a:stretch>
        </p:blipFill>
        <p:spPr>
          <a:xfrm>
            <a:off x="4219575" y="994443"/>
            <a:ext cx="4038600" cy="3745832"/>
          </a:xfrm>
        </p:spPr>
      </p:pic>
      <p:sp>
        <p:nvSpPr>
          <p:cNvPr id="6" name="Rectangle 5"/>
          <p:cNvSpPr/>
          <p:nvPr/>
        </p:nvSpPr>
        <p:spPr>
          <a:xfrm>
            <a:off x="6609800" y="4740275"/>
            <a:ext cx="1747594" cy="246221"/>
          </a:xfrm>
          <a:prstGeom prst="rect">
            <a:avLst/>
          </a:prstGeom>
        </p:spPr>
        <p:txBody>
          <a:bodyPr wrap="none">
            <a:spAutoFit/>
          </a:bodyPr>
          <a:lstStyle/>
          <a:p>
            <a:r>
              <a:rPr lang="en-US" sz="1000" dirty="0">
                <a:latin typeface="Calibri" panose="020F0502020204030204" pitchFamily="34" charset="0"/>
              </a:rPr>
              <a:t>Flickr: Scorpions and Centaurs</a:t>
            </a:r>
          </a:p>
        </p:txBody>
      </p:sp>
    </p:spTree>
    <p:extLst>
      <p:ext uri="{BB962C8B-B14F-4D97-AF65-F5344CB8AC3E}">
        <p14:creationId xmlns:p14="http://schemas.microsoft.com/office/powerpoint/2010/main" val="920357939"/>
      </p:ext>
    </p:extLst>
  </p:cSld>
  <p:clrMapOvr>
    <a:masterClrMapping/>
  </p:clrMapOvr>
  <mc:AlternateContent xmlns:mc="http://schemas.openxmlformats.org/markup-compatibility/2006" xmlns:p14="http://schemas.microsoft.com/office/powerpoint/2010/main">
    <mc:Choice Requires="p14">
      <p:transition spd="slow" p14:dur="2000" advTm="77519"/>
    </mc:Choice>
    <mc:Fallback xmlns="">
      <p:transition spd="slow" advTm="7751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Brainstorm</a:t>
            </a:r>
          </a:p>
        </p:txBody>
      </p:sp>
      <p:sp>
        <p:nvSpPr>
          <p:cNvPr id="3" name="Content Placeholder 2"/>
          <p:cNvSpPr>
            <a:spLocks noGrp="1"/>
          </p:cNvSpPr>
          <p:nvPr>
            <p:ph sz="half" idx="1"/>
          </p:nvPr>
        </p:nvSpPr>
        <p:spPr/>
        <p:txBody>
          <a:bodyPr/>
          <a:lstStyle/>
          <a:p>
            <a:r>
              <a:rPr lang="en-US" sz="2800" dirty="0"/>
              <a:t>Find a brainstorming method</a:t>
            </a:r>
          </a:p>
          <a:p>
            <a:r>
              <a:rPr lang="en-US" sz="2800" dirty="0"/>
              <a:t>Every idea is treated equally</a:t>
            </a:r>
          </a:p>
          <a:p>
            <a:r>
              <a:rPr lang="en-US" sz="2800" dirty="0"/>
              <a:t>How can your organization help your community recover?</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320" y="1760538"/>
            <a:ext cx="2692580" cy="3590106"/>
          </a:xfrm>
          <a:prstGeom prst="rect">
            <a:avLst/>
          </a:prstGeom>
        </p:spPr>
      </p:pic>
      <p:sp>
        <p:nvSpPr>
          <p:cNvPr id="6" name="TextBox 5"/>
          <p:cNvSpPr txBox="1"/>
          <p:nvPr/>
        </p:nvSpPr>
        <p:spPr>
          <a:xfrm>
            <a:off x="5648801" y="5344844"/>
            <a:ext cx="1221809" cy="246221"/>
          </a:xfrm>
          <a:prstGeom prst="rect">
            <a:avLst/>
          </a:prstGeom>
          <a:noFill/>
        </p:spPr>
        <p:txBody>
          <a:bodyPr wrap="none" rtlCol="0">
            <a:spAutoFit/>
          </a:bodyPr>
          <a:lstStyle/>
          <a:p>
            <a:r>
              <a:rPr lang="en-US" sz="1000" dirty="0">
                <a:latin typeface="Calibri" panose="020F0502020204030204" pitchFamily="34" charset="0"/>
              </a:rPr>
              <a:t>Flickr: Jez Nicholson</a:t>
            </a:r>
          </a:p>
        </p:txBody>
      </p:sp>
    </p:spTree>
    <p:extLst>
      <p:ext uri="{BB962C8B-B14F-4D97-AF65-F5344CB8AC3E}">
        <p14:creationId xmlns:p14="http://schemas.microsoft.com/office/powerpoint/2010/main" val="2988750795"/>
      </p:ext>
    </p:extLst>
  </p:cSld>
  <p:clrMapOvr>
    <a:masterClrMapping/>
  </p:clrMapOvr>
  <mc:AlternateContent xmlns:mc="http://schemas.openxmlformats.org/markup-compatibility/2006" xmlns:p14="http://schemas.microsoft.com/office/powerpoint/2010/main">
    <mc:Choice Requires="p14">
      <p:transition spd="slow" p14:dur="2000" advTm="41176"/>
    </mc:Choice>
    <mc:Fallback xmlns="">
      <p:transition spd="slow" advTm="4117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Develop a Plan</a:t>
            </a:r>
          </a:p>
        </p:txBody>
      </p:sp>
      <p:sp>
        <p:nvSpPr>
          <p:cNvPr id="3" name="Content Placeholder 2"/>
          <p:cNvSpPr>
            <a:spLocks noGrp="1"/>
          </p:cNvSpPr>
          <p:nvPr>
            <p:ph sz="half" idx="1"/>
          </p:nvPr>
        </p:nvSpPr>
        <p:spPr/>
        <p:txBody>
          <a:bodyPr>
            <a:normAutofit/>
          </a:bodyPr>
          <a:lstStyle/>
          <a:p>
            <a:r>
              <a:rPr lang="en-US" sz="2800" dirty="0"/>
              <a:t>Develop the best of the brainstorming ideas</a:t>
            </a:r>
          </a:p>
          <a:p>
            <a:r>
              <a:rPr lang="en-US" sz="2800" dirty="0"/>
              <a:t>Identify primary and secondary ideas</a:t>
            </a:r>
          </a:p>
          <a:p>
            <a:r>
              <a:rPr lang="en-US" sz="2800" dirty="0"/>
              <a:t>Set goals for ideas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930400"/>
            <a:ext cx="4100852" cy="2597206"/>
          </a:xfrm>
          <a:prstGeom prst="rect">
            <a:avLst/>
          </a:prstGeom>
        </p:spPr>
      </p:pic>
      <p:sp>
        <p:nvSpPr>
          <p:cNvPr id="6" name="TextBox 5"/>
          <p:cNvSpPr txBox="1"/>
          <p:nvPr/>
        </p:nvSpPr>
        <p:spPr>
          <a:xfrm>
            <a:off x="7391312" y="4566002"/>
            <a:ext cx="1317990" cy="246221"/>
          </a:xfrm>
          <a:prstGeom prst="rect">
            <a:avLst/>
          </a:prstGeom>
          <a:noFill/>
        </p:spPr>
        <p:txBody>
          <a:bodyPr wrap="none" rtlCol="0">
            <a:spAutoFit/>
          </a:bodyPr>
          <a:lstStyle/>
          <a:p>
            <a:r>
              <a:rPr lang="en-US" sz="1000" dirty="0">
                <a:latin typeface="Calibri" panose="020F0502020204030204" pitchFamily="34" charset="0"/>
              </a:rPr>
              <a:t>Flickr: Garry Wilmore </a:t>
            </a:r>
          </a:p>
        </p:txBody>
      </p:sp>
    </p:spTree>
    <p:extLst>
      <p:ext uri="{BB962C8B-B14F-4D97-AF65-F5344CB8AC3E}">
        <p14:creationId xmlns:p14="http://schemas.microsoft.com/office/powerpoint/2010/main" val="4226347209"/>
      </p:ext>
    </p:extLst>
  </p:cSld>
  <p:clrMapOvr>
    <a:masterClrMapping/>
  </p:clrMapOvr>
  <mc:AlternateContent xmlns:mc="http://schemas.openxmlformats.org/markup-compatibility/2006" xmlns:p14="http://schemas.microsoft.com/office/powerpoint/2010/main">
    <mc:Choice Requires="p14">
      <p:transition spd="slow" p14:dur="2000" advTm="26477"/>
    </mc:Choice>
    <mc:Fallback xmlns="">
      <p:transition spd="slow" advTm="2647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Develop Brainstorming Ideas</a:t>
            </a:r>
          </a:p>
        </p:txBody>
      </p:sp>
      <p:sp>
        <p:nvSpPr>
          <p:cNvPr id="3" name="Content Placeholder 2"/>
          <p:cNvSpPr>
            <a:spLocks noGrp="1"/>
          </p:cNvSpPr>
          <p:nvPr>
            <p:ph sz="half" idx="1"/>
          </p:nvPr>
        </p:nvSpPr>
        <p:spPr/>
        <p:txBody>
          <a:bodyPr>
            <a:normAutofit/>
          </a:bodyPr>
          <a:lstStyle/>
          <a:p>
            <a:r>
              <a:rPr lang="en-US" sz="2800" dirty="0"/>
              <a:t>Examine and discuss every idea from brainstorming</a:t>
            </a:r>
          </a:p>
          <a:p>
            <a:r>
              <a:rPr lang="en-US" sz="2800" dirty="0"/>
              <a:t>Identify ideas most feasible for your organization</a:t>
            </a:r>
          </a:p>
          <a:p>
            <a:r>
              <a:rPr lang="en-US" sz="2800" dirty="0"/>
              <a:t>Arrange ideas into categories</a:t>
            </a:r>
          </a:p>
        </p:txBody>
      </p:sp>
      <p:pic>
        <p:nvPicPr>
          <p:cNvPr id="5" name="Content Placeholder 5"/>
          <p:cNvPicPr>
            <a:picLocks noGrp="1" noChangeAspect="1"/>
          </p:cNvPicPr>
          <p:nvPr>
            <p:ph sz="half" idx="2"/>
          </p:nvPr>
        </p:nvPicPr>
        <p:blipFill>
          <a:blip r:embed="rId3"/>
          <a:stretch>
            <a:fillRect/>
          </a:stretch>
        </p:blipFill>
        <p:spPr>
          <a:xfrm>
            <a:off x="5131634" y="1600201"/>
            <a:ext cx="2755631" cy="3664014"/>
          </a:xfrm>
          <a:prstGeom prst="rect">
            <a:avLst/>
          </a:prstGeom>
        </p:spPr>
      </p:pic>
      <p:sp>
        <p:nvSpPr>
          <p:cNvPr id="6" name="TextBox 5"/>
          <p:cNvSpPr txBox="1"/>
          <p:nvPr/>
        </p:nvSpPr>
        <p:spPr>
          <a:xfrm>
            <a:off x="6785835" y="5264215"/>
            <a:ext cx="1221809" cy="246221"/>
          </a:xfrm>
          <a:prstGeom prst="rect">
            <a:avLst/>
          </a:prstGeom>
          <a:noFill/>
        </p:spPr>
        <p:txBody>
          <a:bodyPr wrap="none" rtlCol="0">
            <a:spAutoFit/>
          </a:bodyPr>
          <a:lstStyle/>
          <a:p>
            <a:r>
              <a:rPr lang="en-US" sz="1000" dirty="0">
                <a:latin typeface="Calibri" panose="020F0502020204030204" pitchFamily="34" charset="0"/>
              </a:rPr>
              <a:t>Flickr: Jez Nicholson</a:t>
            </a:r>
          </a:p>
        </p:txBody>
      </p:sp>
    </p:spTree>
    <p:extLst>
      <p:ext uri="{BB962C8B-B14F-4D97-AF65-F5344CB8AC3E}">
        <p14:creationId xmlns:p14="http://schemas.microsoft.com/office/powerpoint/2010/main" val="1035714774"/>
      </p:ext>
    </p:extLst>
  </p:cSld>
  <p:clrMapOvr>
    <a:masterClrMapping/>
  </p:clrMapOvr>
  <mc:AlternateContent xmlns:mc="http://schemas.openxmlformats.org/markup-compatibility/2006" xmlns:p14="http://schemas.microsoft.com/office/powerpoint/2010/main">
    <mc:Choice Requires="p14">
      <p:transition spd="slow" p14:dur="2000" advTm="66813"/>
    </mc:Choice>
    <mc:Fallback xmlns="">
      <p:transition spd="slow" advTm="6681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4000" cy="1429871"/>
          </a:xfrm>
        </p:spPr>
        <p:txBody>
          <a:bodyPr>
            <a:normAutofit/>
          </a:bodyPr>
          <a:lstStyle/>
          <a:p>
            <a:r>
              <a:rPr lang="en-US" dirty="0"/>
              <a:t>Identify Primary and Secondary Ideas</a:t>
            </a:r>
          </a:p>
        </p:txBody>
      </p:sp>
      <p:sp>
        <p:nvSpPr>
          <p:cNvPr id="3" name="Content Placeholder 2"/>
          <p:cNvSpPr>
            <a:spLocks noGrp="1"/>
          </p:cNvSpPr>
          <p:nvPr>
            <p:ph sz="half" idx="1"/>
          </p:nvPr>
        </p:nvSpPr>
        <p:spPr/>
        <p:txBody>
          <a:bodyPr>
            <a:normAutofit/>
          </a:bodyPr>
          <a:lstStyle/>
          <a:p>
            <a:r>
              <a:rPr lang="en-US" sz="2800" dirty="0"/>
              <a:t>What is your most plausible idea?</a:t>
            </a:r>
          </a:p>
          <a:p>
            <a:r>
              <a:rPr lang="en-US" sz="2800" dirty="0"/>
              <a:t>What other ideas would also work?</a:t>
            </a:r>
          </a:p>
          <a:p>
            <a:r>
              <a:rPr lang="en-US" sz="2800" dirty="0"/>
              <a:t>Can any of the ideas work simultaneously?</a:t>
            </a:r>
          </a:p>
        </p:txBody>
      </p:sp>
      <p:pic>
        <p:nvPicPr>
          <p:cNvPr id="5" name="Content Placeholder 4"/>
          <p:cNvPicPr>
            <a:picLocks noGrp="1" noChangeAspect="1"/>
          </p:cNvPicPr>
          <p:nvPr>
            <p:ph sz="half" idx="2"/>
          </p:nvPr>
        </p:nvPicPr>
        <p:blipFill>
          <a:blip r:embed="rId3"/>
          <a:stretch>
            <a:fillRect/>
          </a:stretch>
        </p:blipFill>
        <p:spPr>
          <a:xfrm>
            <a:off x="4482234" y="1879600"/>
            <a:ext cx="4042641" cy="2692399"/>
          </a:xfrm>
          <a:prstGeom prst="rect">
            <a:avLst/>
          </a:prstGeom>
        </p:spPr>
      </p:pic>
      <p:sp>
        <p:nvSpPr>
          <p:cNvPr id="6" name="TextBox 5"/>
          <p:cNvSpPr txBox="1"/>
          <p:nvPr/>
        </p:nvSpPr>
        <p:spPr>
          <a:xfrm>
            <a:off x="7274850" y="4594762"/>
            <a:ext cx="1303562" cy="246221"/>
          </a:xfrm>
          <a:prstGeom prst="rect">
            <a:avLst/>
          </a:prstGeom>
          <a:noFill/>
        </p:spPr>
        <p:txBody>
          <a:bodyPr wrap="none" rtlCol="0">
            <a:spAutoFit/>
          </a:bodyPr>
          <a:lstStyle/>
          <a:p>
            <a:r>
              <a:rPr lang="en-US" sz="1000" dirty="0">
                <a:latin typeface="Calibri" panose="020F0502020204030204" pitchFamily="34" charset="0"/>
              </a:rPr>
              <a:t> Flickr: INPIVIC Family</a:t>
            </a:r>
          </a:p>
        </p:txBody>
      </p:sp>
    </p:spTree>
    <p:extLst>
      <p:ext uri="{BB962C8B-B14F-4D97-AF65-F5344CB8AC3E}">
        <p14:creationId xmlns:p14="http://schemas.microsoft.com/office/powerpoint/2010/main" val="2519347932"/>
      </p:ext>
    </p:extLst>
  </p:cSld>
  <p:clrMapOvr>
    <a:masterClrMapping/>
  </p:clrMapOvr>
  <mc:AlternateContent xmlns:mc="http://schemas.openxmlformats.org/markup-compatibility/2006" xmlns:p14="http://schemas.microsoft.com/office/powerpoint/2010/main">
    <mc:Choice Requires="p14">
      <p:transition spd="slow" p14:dur="2000" advTm="73455"/>
    </mc:Choice>
    <mc:Fallback xmlns="">
      <p:transition spd="slow" advTm="7345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Set Goals for Ideas</a:t>
            </a:r>
          </a:p>
        </p:txBody>
      </p:sp>
      <p:sp>
        <p:nvSpPr>
          <p:cNvPr id="3" name="Content Placeholder 2"/>
          <p:cNvSpPr>
            <a:spLocks noGrp="1"/>
          </p:cNvSpPr>
          <p:nvPr>
            <p:ph sz="half" idx="1"/>
          </p:nvPr>
        </p:nvSpPr>
        <p:spPr>
          <a:xfrm>
            <a:off x="685799" y="1760538"/>
            <a:ext cx="4674477" cy="4365625"/>
          </a:xfrm>
        </p:spPr>
        <p:txBody>
          <a:bodyPr>
            <a:noAutofit/>
          </a:bodyPr>
          <a:lstStyle/>
          <a:p>
            <a:r>
              <a:rPr lang="en-US" sz="2800" dirty="0"/>
              <a:t>Who will you help?</a:t>
            </a:r>
          </a:p>
          <a:p>
            <a:r>
              <a:rPr lang="en-US" sz="2800" dirty="0"/>
              <a:t>How will you help?</a:t>
            </a:r>
          </a:p>
          <a:p>
            <a:r>
              <a:rPr lang="en-US" sz="2800" dirty="0"/>
              <a:t>Who will be in charge?</a:t>
            </a:r>
          </a:p>
          <a:p>
            <a:r>
              <a:rPr lang="en-US" sz="2800" dirty="0"/>
              <a:t>What will you accomplish?</a:t>
            </a:r>
          </a:p>
          <a:p>
            <a:r>
              <a:rPr lang="en-US" sz="2800" dirty="0"/>
              <a:t>What resources will be used?</a:t>
            </a:r>
          </a:p>
          <a:p>
            <a:r>
              <a:rPr lang="en-US" sz="2800" dirty="0"/>
              <a:t>When will you be finished?</a:t>
            </a:r>
          </a:p>
        </p:txBody>
      </p:sp>
      <p:sp>
        <p:nvSpPr>
          <p:cNvPr id="6" name="TextBox 5"/>
          <p:cNvSpPr txBox="1"/>
          <p:nvPr/>
        </p:nvSpPr>
        <p:spPr>
          <a:xfrm>
            <a:off x="7822651" y="4216144"/>
            <a:ext cx="1178528" cy="246221"/>
          </a:xfrm>
          <a:prstGeom prst="rect">
            <a:avLst/>
          </a:prstGeom>
          <a:noFill/>
        </p:spPr>
        <p:txBody>
          <a:bodyPr wrap="none" rtlCol="0">
            <a:spAutoFit/>
          </a:bodyPr>
          <a:lstStyle/>
          <a:p>
            <a:r>
              <a:rPr lang="en-US" sz="1000" dirty="0">
                <a:latin typeface="Calibri" panose="020F0502020204030204" pitchFamily="34" charset="0"/>
              </a:rPr>
              <a:t>Flickr: Angie Torres</a:t>
            </a:r>
          </a:p>
        </p:txBody>
      </p:sp>
      <p:pic>
        <p:nvPicPr>
          <p:cNvPr id="7"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826" t="8612" r="18580" b="31897"/>
          <a:stretch/>
        </p:blipFill>
        <p:spPr>
          <a:xfrm>
            <a:off x="5097516" y="1855788"/>
            <a:ext cx="3903663" cy="2360356"/>
          </a:xfrm>
        </p:spPr>
      </p:pic>
    </p:spTree>
    <p:extLst>
      <p:ext uri="{BB962C8B-B14F-4D97-AF65-F5344CB8AC3E}">
        <p14:creationId xmlns:p14="http://schemas.microsoft.com/office/powerpoint/2010/main" val="2963243256"/>
      </p:ext>
    </p:extLst>
  </p:cSld>
  <p:clrMapOvr>
    <a:masterClrMapping/>
  </p:clrMapOvr>
  <mc:AlternateContent xmlns:mc="http://schemas.openxmlformats.org/markup-compatibility/2006" xmlns:p14="http://schemas.microsoft.com/office/powerpoint/2010/main">
    <mc:Choice Requires="p14">
      <p:transition spd="slow" p14:dur="2000" advTm="22548"/>
    </mc:Choice>
    <mc:Fallback xmlns="">
      <p:transition spd="slow" advTm="2254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286" y="1305774"/>
            <a:ext cx="4397921" cy="3182143"/>
          </a:xfrm>
        </p:spPr>
        <p:txBody>
          <a:bodyPr>
            <a:normAutofit fontScale="90000"/>
          </a:bodyPr>
          <a:lstStyle/>
          <a:p>
            <a:pPr algn="l"/>
            <a:r>
              <a:rPr lang="en-US" sz="3600" dirty="0">
                <a:latin typeface="Calibri" panose="020F0502020204030204" pitchFamily="34" charset="0"/>
                <a:cs typeface="Calibri" panose="020F0502020204030204" pitchFamily="34" charset="0"/>
              </a:rPr>
              <a:t>You have educated yourselves and your organization about epidemics</a:t>
            </a:r>
            <a:br>
              <a:rPr lang="en-US" sz="3600" dirty="0">
                <a:latin typeface="Calibri" panose="020F0502020204030204" pitchFamily="34" charset="0"/>
                <a:cs typeface="Calibri" panose="020F0502020204030204" pitchFamily="34" charset="0"/>
              </a:rPr>
            </a:b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Now what?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248" y="1293691"/>
            <a:ext cx="3779520" cy="2834640"/>
          </a:xfrm>
          <a:prstGeom prst="rect">
            <a:avLst/>
          </a:prstGeom>
        </p:spPr>
      </p:pic>
      <p:sp>
        <p:nvSpPr>
          <p:cNvPr id="6" name="TextBox 5"/>
          <p:cNvSpPr txBox="1"/>
          <p:nvPr/>
        </p:nvSpPr>
        <p:spPr>
          <a:xfrm>
            <a:off x="8142008" y="4154599"/>
            <a:ext cx="532518" cy="246221"/>
          </a:xfrm>
          <a:prstGeom prst="rect">
            <a:avLst/>
          </a:prstGeom>
          <a:noFill/>
        </p:spPr>
        <p:txBody>
          <a:bodyPr wrap="none" rtlCol="0">
            <a:spAutoFit/>
          </a:bodyPr>
          <a:lstStyle/>
          <a:p>
            <a:r>
              <a:rPr lang="en-US" sz="1000" dirty="0"/>
              <a:t>iStock</a:t>
            </a:r>
          </a:p>
        </p:txBody>
      </p:sp>
    </p:spTree>
    <p:extLst>
      <p:ext uri="{BB962C8B-B14F-4D97-AF65-F5344CB8AC3E}">
        <p14:creationId xmlns:p14="http://schemas.microsoft.com/office/powerpoint/2010/main" val="358424531"/>
      </p:ext>
    </p:extLst>
  </p:cSld>
  <p:clrMapOvr>
    <a:masterClrMapping/>
  </p:clrMapOvr>
  <mc:AlternateContent xmlns:mc="http://schemas.openxmlformats.org/markup-compatibility/2006" xmlns:p14="http://schemas.microsoft.com/office/powerpoint/2010/main">
    <mc:Choice Requires="p14">
      <p:transition spd="slow" p14:dur="2000" advTm="22740"/>
    </mc:Choice>
    <mc:Fallback xmlns="">
      <p:transition spd="slow" advTm="2274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 Manage the Plan</a:t>
            </a:r>
          </a:p>
        </p:txBody>
      </p:sp>
      <p:sp>
        <p:nvSpPr>
          <p:cNvPr id="3" name="Content Placeholder 2"/>
          <p:cNvSpPr>
            <a:spLocks noGrp="1"/>
          </p:cNvSpPr>
          <p:nvPr>
            <p:ph sz="half" idx="1"/>
          </p:nvPr>
        </p:nvSpPr>
        <p:spPr>
          <a:xfrm>
            <a:off x="685799" y="1760538"/>
            <a:ext cx="7770813" cy="4365625"/>
          </a:xfrm>
        </p:spPr>
        <p:txBody>
          <a:bodyPr>
            <a:normAutofit/>
          </a:bodyPr>
          <a:lstStyle/>
          <a:p>
            <a:pPr marL="0" indent="0">
              <a:buNone/>
            </a:pPr>
            <a:r>
              <a:rPr lang="en-US" sz="3200" dirty="0"/>
              <a:t>Being unprepared means your organization may not survive an epidemic.</a:t>
            </a:r>
          </a:p>
          <a:p>
            <a:pPr marL="0" indent="0">
              <a:buNone/>
            </a:pPr>
            <a:r>
              <a:rPr lang="en-US" sz="3200" dirty="0"/>
              <a:t>Being prepared means your organization could thrive and remain an important part of your community.</a:t>
            </a:r>
          </a:p>
          <a:p>
            <a:pPr marL="0" indent="0">
              <a:buNone/>
            </a:pPr>
            <a:endParaRPr lang="en-US" dirty="0"/>
          </a:p>
        </p:txBody>
      </p:sp>
    </p:spTree>
    <p:extLst>
      <p:ext uri="{BB962C8B-B14F-4D97-AF65-F5344CB8AC3E}">
        <p14:creationId xmlns:p14="http://schemas.microsoft.com/office/powerpoint/2010/main" val="3117651974"/>
      </p:ext>
    </p:extLst>
  </p:cSld>
  <p:clrMapOvr>
    <a:masterClrMapping/>
  </p:clrMapOvr>
  <mc:AlternateContent xmlns:mc="http://schemas.openxmlformats.org/markup-compatibility/2006" xmlns:p14="http://schemas.microsoft.com/office/powerpoint/2010/main">
    <mc:Choice Requires="p14">
      <p:transition spd="slow" p14:dur="2000" advTm="63388"/>
    </mc:Choice>
    <mc:Fallback xmlns="">
      <p:transition spd="slow" advTm="6338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887400"/>
      </p:ext>
    </p:extLst>
  </p:cSld>
  <p:clrMapOvr>
    <a:masterClrMapping/>
  </p:clrMapOvr>
  <mc:AlternateContent xmlns:mc="http://schemas.openxmlformats.org/markup-compatibility/2006" xmlns:p14="http://schemas.microsoft.com/office/powerpoint/2010/main">
    <mc:Choice Requires="p14">
      <p:transition spd="slow" p14:dur="2000" advTm="4872"/>
    </mc:Choice>
    <mc:Fallback xmlns="">
      <p:transition spd="slow" advTm="487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3</a:t>
            </a:r>
          </a:p>
        </p:txBody>
      </p:sp>
      <p:sp>
        <p:nvSpPr>
          <p:cNvPr id="3" name="Content Placeholder 2"/>
          <p:cNvSpPr>
            <a:spLocks noGrp="1"/>
          </p:cNvSpPr>
          <p:nvPr>
            <p:ph idx="1"/>
          </p:nvPr>
        </p:nvSpPr>
        <p:spPr>
          <a:xfrm>
            <a:off x="685800" y="1869140"/>
            <a:ext cx="7770813" cy="3753893"/>
          </a:xfrm>
        </p:spPr>
        <p:txBody>
          <a:bodyPr/>
          <a:lstStyle/>
          <a:p>
            <a:pPr marL="0" indent="0" algn="ctr">
              <a:buNone/>
            </a:pPr>
            <a:r>
              <a:rPr lang="en-US" sz="5400" b="1" dirty="0">
                <a:latin typeface="Calibri" panose="020F0502020204030204" pitchFamily="34" charset="0"/>
                <a:cs typeface="Calibri" panose="020F0502020204030204" pitchFamily="34" charset="0"/>
              </a:rPr>
              <a:t>Putting Your Community Back Together</a:t>
            </a:r>
          </a:p>
          <a:p>
            <a:pPr marL="0" indent="0" algn="ctr">
              <a:buNone/>
            </a:pPr>
            <a:r>
              <a:rPr lang="en-US" sz="3200" dirty="0"/>
              <a:t>What is the role of your</a:t>
            </a:r>
            <a:br>
              <a:rPr lang="en-US" sz="3200" dirty="0"/>
            </a:br>
            <a:r>
              <a:rPr lang="en-US" sz="3200" dirty="0"/>
              <a:t>community organization?</a:t>
            </a:r>
          </a:p>
          <a:p>
            <a:pPr marL="0" indent="0">
              <a:buNone/>
            </a:pPr>
            <a:endParaRPr lang="en-US" dirty="0"/>
          </a:p>
        </p:txBody>
      </p:sp>
    </p:spTree>
    <p:extLst>
      <p:ext uri="{BB962C8B-B14F-4D97-AF65-F5344CB8AC3E}">
        <p14:creationId xmlns:p14="http://schemas.microsoft.com/office/powerpoint/2010/main" val="1701475100"/>
      </p:ext>
    </p:extLst>
  </p:cSld>
  <p:clrMapOvr>
    <a:masterClrMapping/>
  </p:clrMapOvr>
  <mc:AlternateContent xmlns:mc="http://schemas.openxmlformats.org/markup-compatibility/2006" xmlns:p14="http://schemas.microsoft.com/office/powerpoint/2010/main">
    <mc:Choice Requires="p14">
      <p:transition spd="slow" p14:dur="2000" advTm="14267"/>
    </mc:Choice>
    <mc:Fallback xmlns="">
      <p:transition spd="slow" advTm="1426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400" dirty="0">
                <a:latin typeface="Calibri" panose="020F0502020204030204" pitchFamily="34" charset="0"/>
                <a:cs typeface="Calibri" panose="020F0502020204030204" pitchFamily="34" charset="0"/>
              </a:rPr>
              <a:t>Community organizations</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can play many roles</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in time of crisis</a:t>
            </a:r>
          </a:p>
        </p:txBody>
      </p:sp>
    </p:spTree>
    <p:extLst>
      <p:ext uri="{BB962C8B-B14F-4D97-AF65-F5344CB8AC3E}">
        <p14:creationId xmlns:p14="http://schemas.microsoft.com/office/powerpoint/2010/main" val="4014277217"/>
      </p:ext>
    </p:extLst>
  </p:cSld>
  <p:clrMapOvr>
    <a:masterClrMapping/>
  </p:clrMapOvr>
  <mc:AlternateContent xmlns:mc="http://schemas.openxmlformats.org/markup-compatibility/2006" xmlns:p14="http://schemas.microsoft.com/office/powerpoint/2010/main">
    <mc:Choice Requires="p14">
      <p:transition spd="slow" p14:dur="2000" advTm="7169"/>
    </mc:Choice>
    <mc:Fallback xmlns="">
      <p:transition spd="slow" advTm="716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Organizations can provide:</a:t>
            </a:r>
          </a:p>
        </p:txBody>
      </p:sp>
      <p:sp>
        <p:nvSpPr>
          <p:cNvPr id="3" name="Content Placeholder 2"/>
          <p:cNvSpPr>
            <a:spLocks noGrp="1"/>
          </p:cNvSpPr>
          <p:nvPr>
            <p:ph sz="half" idx="1"/>
          </p:nvPr>
        </p:nvSpPr>
        <p:spPr/>
        <p:txBody>
          <a:bodyPr>
            <a:normAutofit/>
          </a:bodyPr>
          <a:lstStyle/>
          <a:p>
            <a:r>
              <a:rPr lang="en-US" sz="2800" b="1" dirty="0"/>
              <a:t>Shelter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8" t="15000"/>
          <a:stretch/>
        </p:blipFill>
        <p:spPr>
          <a:xfrm>
            <a:off x="3317147" y="1760538"/>
            <a:ext cx="5139466" cy="3291840"/>
          </a:xfrm>
          <a:prstGeom prst="rect">
            <a:avLst/>
          </a:prstGeom>
        </p:spPr>
      </p:pic>
      <p:sp>
        <p:nvSpPr>
          <p:cNvPr id="4" name="TextBox 3"/>
          <p:cNvSpPr txBox="1"/>
          <p:nvPr/>
        </p:nvSpPr>
        <p:spPr>
          <a:xfrm>
            <a:off x="3317147" y="5015801"/>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2683849006"/>
      </p:ext>
    </p:extLst>
  </p:cSld>
  <p:clrMapOvr>
    <a:masterClrMapping/>
  </p:clrMapOvr>
  <mc:AlternateContent xmlns:mc="http://schemas.openxmlformats.org/markup-compatibility/2006" xmlns:p14="http://schemas.microsoft.com/office/powerpoint/2010/main">
    <mc:Choice Requires="p14">
      <p:transition spd="slow" p14:dur="2000" advTm="27853"/>
    </mc:Choice>
    <mc:Fallback xmlns="">
      <p:transition spd="slow" advTm="2785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Organizations can provide:</a:t>
            </a:r>
          </a:p>
        </p:txBody>
      </p:sp>
      <p:sp>
        <p:nvSpPr>
          <p:cNvPr id="3" name="Content Placeholder 2"/>
          <p:cNvSpPr>
            <a:spLocks noGrp="1"/>
          </p:cNvSpPr>
          <p:nvPr>
            <p:ph sz="half" idx="1"/>
          </p:nvPr>
        </p:nvSpPr>
        <p:spPr/>
        <p:txBody>
          <a:bodyPr/>
          <a:lstStyle/>
          <a:p>
            <a:r>
              <a:rPr lang="en-US" dirty="0"/>
              <a:t>Shelter</a:t>
            </a:r>
          </a:p>
          <a:p>
            <a:r>
              <a:rPr lang="en-US" sz="2800" b="1" dirty="0"/>
              <a:t>A gathering place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404" t="16098"/>
          <a:stretch/>
        </p:blipFill>
        <p:spPr>
          <a:xfrm>
            <a:off x="4029559" y="1760538"/>
            <a:ext cx="4254621" cy="2776807"/>
          </a:xfrm>
          <a:prstGeom prst="rect">
            <a:avLst/>
          </a:prstGeom>
        </p:spPr>
      </p:pic>
      <p:sp>
        <p:nvSpPr>
          <p:cNvPr id="6" name="TextBox 5"/>
          <p:cNvSpPr txBox="1"/>
          <p:nvPr/>
        </p:nvSpPr>
        <p:spPr>
          <a:xfrm>
            <a:off x="6937329" y="4538785"/>
            <a:ext cx="1656223" cy="246221"/>
          </a:xfrm>
          <a:prstGeom prst="rect">
            <a:avLst/>
          </a:prstGeom>
          <a:noFill/>
        </p:spPr>
        <p:txBody>
          <a:bodyPr wrap="none" rtlCol="0">
            <a:spAutoFit/>
          </a:bodyPr>
          <a:lstStyle/>
          <a:p>
            <a:r>
              <a:rPr lang="en-US" sz="1000" dirty="0">
                <a:latin typeface="Calibri" panose="020F0502020204030204" pitchFamily="34" charset="0"/>
              </a:rPr>
              <a:t>Flickr: Edison Academy FCPS</a:t>
            </a:r>
          </a:p>
        </p:txBody>
      </p:sp>
    </p:spTree>
    <p:extLst>
      <p:ext uri="{BB962C8B-B14F-4D97-AF65-F5344CB8AC3E}">
        <p14:creationId xmlns:p14="http://schemas.microsoft.com/office/powerpoint/2010/main" val="3137004691"/>
      </p:ext>
    </p:extLst>
  </p:cSld>
  <p:clrMapOvr>
    <a:masterClrMapping/>
  </p:clrMapOvr>
  <mc:AlternateContent xmlns:mc="http://schemas.openxmlformats.org/markup-compatibility/2006" xmlns:p14="http://schemas.microsoft.com/office/powerpoint/2010/main">
    <mc:Choice Requires="p14">
      <p:transition spd="slow" p14:dur="2000" advTm="16596"/>
    </mc:Choice>
    <mc:Fallback xmlns="">
      <p:transition spd="slow" advTm="165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Organizations can provide:</a:t>
            </a:r>
          </a:p>
        </p:txBody>
      </p:sp>
      <p:sp>
        <p:nvSpPr>
          <p:cNvPr id="3" name="Content Placeholder 2"/>
          <p:cNvSpPr>
            <a:spLocks noGrp="1"/>
          </p:cNvSpPr>
          <p:nvPr>
            <p:ph sz="half" idx="1"/>
          </p:nvPr>
        </p:nvSpPr>
        <p:spPr/>
        <p:txBody>
          <a:bodyPr/>
          <a:lstStyle/>
          <a:p>
            <a:r>
              <a:rPr lang="en-US" dirty="0"/>
              <a:t>Shelter</a:t>
            </a:r>
          </a:p>
          <a:p>
            <a:r>
              <a:rPr lang="en-US" dirty="0"/>
              <a:t>A gathering place</a:t>
            </a:r>
          </a:p>
          <a:p>
            <a:r>
              <a:rPr lang="en-US" sz="2800" b="1" dirty="0"/>
              <a:t>Nourishment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884" y="1760538"/>
            <a:ext cx="4467717" cy="3350788"/>
          </a:xfrm>
          <a:prstGeom prst="rect">
            <a:avLst/>
          </a:prstGeom>
        </p:spPr>
      </p:pic>
      <p:sp>
        <p:nvSpPr>
          <p:cNvPr id="8" name="TextBox 7"/>
          <p:cNvSpPr txBox="1"/>
          <p:nvPr/>
        </p:nvSpPr>
        <p:spPr>
          <a:xfrm>
            <a:off x="3732195" y="5124369"/>
            <a:ext cx="1124026" cy="246221"/>
          </a:xfrm>
          <a:prstGeom prst="rect">
            <a:avLst/>
          </a:prstGeom>
          <a:noFill/>
        </p:spPr>
        <p:txBody>
          <a:bodyPr wrap="none" rtlCol="0">
            <a:spAutoFit/>
          </a:bodyPr>
          <a:lstStyle/>
          <a:p>
            <a:r>
              <a:rPr lang="en-US" sz="1000" dirty="0">
                <a:latin typeface="Calibri" panose="020F0502020204030204" pitchFamily="34" charset="0"/>
              </a:rPr>
              <a:t>Flickr: Judy Baxter</a:t>
            </a:r>
          </a:p>
        </p:txBody>
      </p:sp>
    </p:spTree>
    <p:extLst>
      <p:ext uri="{BB962C8B-B14F-4D97-AF65-F5344CB8AC3E}">
        <p14:creationId xmlns:p14="http://schemas.microsoft.com/office/powerpoint/2010/main" val="2625309311"/>
      </p:ext>
    </p:extLst>
  </p:cSld>
  <p:clrMapOvr>
    <a:masterClrMapping/>
  </p:clrMapOvr>
  <mc:AlternateContent xmlns:mc="http://schemas.openxmlformats.org/markup-compatibility/2006" xmlns:p14="http://schemas.microsoft.com/office/powerpoint/2010/main">
    <mc:Choice Requires="p14">
      <p:transition spd="slow" p14:dur="2000" advTm="17971"/>
    </mc:Choice>
    <mc:Fallback xmlns="">
      <p:transition spd="slow" advTm="1797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Organizations can provide:</a:t>
            </a:r>
          </a:p>
        </p:txBody>
      </p:sp>
      <p:sp>
        <p:nvSpPr>
          <p:cNvPr id="3" name="Content Placeholder 2"/>
          <p:cNvSpPr>
            <a:spLocks noGrp="1"/>
          </p:cNvSpPr>
          <p:nvPr>
            <p:ph sz="half" idx="1"/>
          </p:nvPr>
        </p:nvSpPr>
        <p:spPr/>
        <p:txBody>
          <a:bodyPr/>
          <a:lstStyle/>
          <a:p>
            <a:r>
              <a:rPr lang="en-US" dirty="0"/>
              <a:t>Shelter</a:t>
            </a:r>
          </a:p>
          <a:p>
            <a:r>
              <a:rPr lang="en-US" dirty="0"/>
              <a:t>A gathering place</a:t>
            </a:r>
          </a:p>
          <a:p>
            <a:r>
              <a:rPr lang="en-US" dirty="0"/>
              <a:t>Nourishment</a:t>
            </a:r>
          </a:p>
          <a:p>
            <a:r>
              <a:rPr lang="en-US" sz="2800" b="1" dirty="0"/>
              <a:t>Emotional comfort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863" y="1877906"/>
            <a:ext cx="4128837" cy="2941793"/>
          </a:xfrm>
          <a:prstGeom prst="rect">
            <a:avLst/>
          </a:prstGeom>
        </p:spPr>
      </p:pic>
      <p:sp>
        <p:nvSpPr>
          <p:cNvPr id="10" name="TextBox 9"/>
          <p:cNvSpPr txBox="1"/>
          <p:nvPr/>
        </p:nvSpPr>
        <p:spPr>
          <a:xfrm>
            <a:off x="4070787" y="4889440"/>
            <a:ext cx="1085554" cy="246221"/>
          </a:xfrm>
          <a:prstGeom prst="rect">
            <a:avLst/>
          </a:prstGeom>
          <a:noFill/>
        </p:spPr>
        <p:txBody>
          <a:bodyPr wrap="none" rtlCol="0">
            <a:spAutoFit/>
          </a:bodyPr>
          <a:lstStyle/>
          <a:p>
            <a:r>
              <a:rPr lang="en-US" sz="1000" dirty="0">
                <a:latin typeface="Calibri" panose="020F0502020204030204" pitchFamily="34" charset="0"/>
              </a:rPr>
              <a:t> Flickr: Jlhopgood</a:t>
            </a:r>
          </a:p>
        </p:txBody>
      </p:sp>
    </p:spTree>
    <p:extLst>
      <p:ext uri="{BB962C8B-B14F-4D97-AF65-F5344CB8AC3E}">
        <p14:creationId xmlns:p14="http://schemas.microsoft.com/office/powerpoint/2010/main" val="1453289919"/>
      </p:ext>
    </p:extLst>
  </p:cSld>
  <p:clrMapOvr>
    <a:masterClrMapping/>
  </p:clrMapOvr>
  <mc:AlternateContent xmlns:mc="http://schemas.openxmlformats.org/markup-compatibility/2006" xmlns:p14="http://schemas.microsoft.com/office/powerpoint/2010/main">
    <mc:Choice Requires="p14">
      <p:transition spd="slow" p14:dur="2000" advTm="12986"/>
    </mc:Choice>
    <mc:Fallback xmlns="">
      <p:transition spd="slow" advTm="1298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Organizations can provide:</a:t>
            </a:r>
          </a:p>
        </p:txBody>
      </p:sp>
      <p:sp>
        <p:nvSpPr>
          <p:cNvPr id="3" name="Content Placeholder 2"/>
          <p:cNvSpPr>
            <a:spLocks noGrp="1"/>
          </p:cNvSpPr>
          <p:nvPr>
            <p:ph sz="half" idx="1"/>
          </p:nvPr>
        </p:nvSpPr>
        <p:spPr/>
        <p:txBody>
          <a:bodyPr/>
          <a:lstStyle/>
          <a:p>
            <a:r>
              <a:rPr lang="en-US" dirty="0"/>
              <a:t>Shelter</a:t>
            </a:r>
          </a:p>
          <a:p>
            <a:r>
              <a:rPr lang="en-US" dirty="0"/>
              <a:t>A gathering place</a:t>
            </a:r>
          </a:p>
          <a:p>
            <a:r>
              <a:rPr lang="en-US" dirty="0"/>
              <a:t>Nourishment</a:t>
            </a:r>
          </a:p>
          <a:p>
            <a:r>
              <a:rPr lang="en-US" dirty="0"/>
              <a:t>Emotional comfort</a:t>
            </a:r>
          </a:p>
          <a:p>
            <a:r>
              <a:rPr lang="en-US" sz="2800" b="1" dirty="0"/>
              <a:t>Financial resources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090" t="9461" r="10394" b="3285"/>
          <a:stretch/>
        </p:blipFill>
        <p:spPr>
          <a:xfrm rot="5400000">
            <a:off x="3245277" y="2456513"/>
            <a:ext cx="4392708" cy="2581472"/>
          </a:xfrm>
          <a:prstGeom prst="rect">
            <a:avLst/>
          </a:prstGeom>
        </p:spPr>
      </p:pic>
      <p:sp>
        <p:nvSpPr>
          <p:cNvPr id="7" name="TextBox 6"/>
          <p:cNvSpPr txBox="1"/>
          <p:nvPr/>
        </p:nvSpPr>
        <p:spPr>
          <a:xfrm>
            <a:off x="4150895" y="5943603"/>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1260645086"/>
      </p:ext>
    </p:extLst>
  </p:cSld>
  <p:clrMapOvr>
    <a:masterClrMapping/>
  </p:clrMapOvr>
  <mc:AlternateContent xmlns:mc="http://schemas.openxmlformats.org/markup-compatibility/2006" xmlns:p14="http://schemas.microsoft.com/office/powerpoint/2010/main">
    <mc:Choice Requires="p14">
      <p:transition spd="slow" p14:dur="2000" advTm="28197"/>
    </mc:Choice>
    <mc:Fallback xmlns="">
      <p:transition spd="slow" advTm="28197"/>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itle Text NO LOGO">
  <a:themeElements>
    <a:clrScheme name="Custom 1">
      <a:dk1>
        <a:srgbClr val="0A324C"/>
      </a:dk1>
      <a:lt1>
        <a:srgbClr val="FFFFFF"/>
      </a:lt1>
      <a:dk2>
        <a:srgbClr val="0A324C"/>
      </a:dk2>
      <a:lt2>
        <a:srgbClr val="FFFFFF"/>
      </a:lt2>
      <a:accent1>
        <a:srgbClr val="1D86CD"/>
      </a:accent1>
      <a:accent2>
        <a:srgbClr val="732E9A"/>
      </a:accent2>
      <a:accent3>
        <a:srgbClr val="B50B1B"/>
      </a:accent3>
      <a:accent4>
        <a:srgbClr val="FFFFFF"/>
      </a:accent4>
      <a:accent5>
        <a:srgbClr val="55992B"/>
      </a:accent5>
      <a:accent6>
        <a:srgbClr val="2C9C89"/>
      </a:accent6>
      <a:hlink>
        <a:srgbClr val="FFFFFF"/>
      </a:hlink>
      <a:folHlink>
        <a:srgbClr val="FFFFFF"/>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3BA8573C6281468AECBB5C328F9B91" ma:contentTypeVersion="18" ma:contentTypeDescription="Create a new document." ma:contentTypeScope="" ma:versionID="ccfb9e092725d917ddfe26a48d069c66">
  <xsd:schema xmlns:xsd="http://www.w3.org/2001/XMLSchema" xmlns:xs="http://www.w3.org/2001/XMLSchema" xmlns:p="http://schemas.microsoft.com/office/2006/metadata/properties" xmlns:ns3="66659ddc-3c25-4d3e-b3b7-9890fca5266d" xmlns:ns4="82c2a4e3-40b0-435d-8162-b539a366ebba" targetNamespace="http://schemas.microsoft.com/office/2006/metadata/properties" ma:root="true" ma:fieldsID="2ea6181625399b2f9c759b5450495d35" ns3:_="" ns4:_="">
    <xsd:import namespace="66659ddc-3c25-4d3e-b3b7-9890fca5266d"/>
    <xsd:import namespace="82c2a4e3-40b0-435d-8162-b539a366ebba"/>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659ddc-3c25-4d3e-b3b7-9890fca5266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Location" ma:index="20"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c2a4e3-40b0-435d-8162-b539a366ebba"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SharingHintHash" ma:index="1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 xmlns="66659ddc-3c25-4d3e-b3b7-9890fca5266d" xsi:nil="true"/>
    <MigrationWizIdDocumentLibraryPermissions xmlns="66659ddc-3c25-4d3e-b3b7-9890fca5266d" xsi:nil="true"/>
    <MigrationWizIdSecurityGroups xmlns="66659ddc-3c25-4d3e-b3b7-9890fca5266d" xsi:nil="true"/>
    <MigrationWizIdPermissionLevels xmlns="66659ddc-3c25-4d3e-b3b7-9890fca5266d" xsi:nil="true"/>
    <MigrationWizIdPermissions xmlns="66659ddc-3c25-4d3e-b3b7-9890fca5266d" xsi:nil="true"/>
  </documentManagement>
</p:properties>
</file>

<file path=customXml/itemProps1.xml><?xml version="1.0" encoding="utf-8"?>
<ds:datastoreItem xmlns:ds="http://schemas.openxmlformats.org/officeDocument/2006/customXml" ds:itemID="{C23010CD-6DE4-419D-A81B-652BC9D077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659ddc-3c25-4d3e-b3b7-9890fca5266d"/>
    <ds:schemaRef ds:uri="82c2a4e3-40b0-435d-8162-b539a366eb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8D220E-6FAF-4396-A586-1056A3107AC9}">
  <ds:schemaRefs>
    <ds:schemaRef ds:uri="http://schemas.microsoft.com/sharepoint/v3/contenttype/forms"/>
  </ds:schemaRefs>
</ds:datastoreItem>
</file>

<file path=customXml/itemProps3.xml><?xml version="1.0" encoding="utf-8"?>
<ds:datastoreItem xmlns:ds="http://schemas.openxmlformats.org/officeDocument/2006/customXml" ds:itemID="{20FA07BD-4FD3-44F7-A200-D9C3D3CFAE20}">
  <ds:schemaRefs>
    <ds:schemaRef ds:uri="82c2a4e3-40b0-435d-8162-b539a366ebba"/>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66659ddc-3c25-4d3e-b3b7-9890fca5266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blue_eden_template</Template>
  <TotalTime>575</TotalTime>
  <Words>364</Words>
  <Application>Microsoft Office PowerPoint</Application>
  <PresentationFormat>On-screen Show (4:3)</PresentationFormat>
  <Paragraphs>159</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Avenir Book</vt:lpstr>
      <vt:lpstr>Calibri</vt:lpstr>
      <vt:lpstr>Calisto MT</vt:lpstr>
      <vt:lpstr>Calisto MT (Body)</vt:lpstr>
      <vt:lpstr>Courier New</vt:lpstr>
      <vt:lpstr>Wingdings</vt:lpstr>
      <vt:lpstr>Title Text NO LOGO</vt:lpstr>
      <vt:lpstr>Epidemic Preparedness for Community-based Organizations</vt:lpstr>
      <vt:lpstr>You have educated yourselves and your organization about epidemics  Now what?</vt:lpstr>
      <vt:lpstr>Section 3</vt:lpstr>
      <vt:lpstr>PowerPoint Presentation</vt:lpstr>
      <vt:lpstr>Organizations can provide:</vt:lpstr>
      <vt:lpstr>Organizations can provide:</vt:lpstr>
      <vt:lpstr>Organizations can provide:</vt:lpstr>
      <vt:lpstr>Organizations can provide:</vt:lpstr>
      <vt:lpstr>Organizations can provide:</vt:lpstr>
      <vt:lpstr>Organizations can provide:</vt:lpstr>
      <vt:lpstr>Developing a Community Recovery Plan for your Organization</vt:lpstr>
      <vt:lpstr>Primary Planning Steps</vt:lpstr>
      <vt:lpstr>1. Identify Existing Conditions</vt:lpstr>
      <vt:lpstr>2. Identify Community Needs</vt:lpstr>
      <vt:lpstr>3. Brainstorm</vt:lpstr>
      <vt:lpstr>4. Develop a Plan</vt:lpstr>
      <vt:lpstr>Develop Brainstorming Ideas</vt:lpstr>
      <vt:lpstr>Identify Primary and Secondary Ideas</vt:lpstr>
      <vt:lpstr>Set Goals for Ideas</vt:lpstr>
      <vt:lpstr>5. Manage the Plan</vt:lpstr>
      <vt:lpstr>PowerPoint Presentation</vt:lpstr>
    </vt:vector>
  </TitlesOfParts>
  <Company>North Dakota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Koch</dc:creator>
  <cp:lastModifiedBy>Koch, Becky</cp:lastModifiedBy>
  <cp:revision>75</cp:revision>
  <dcterms:created xsi:type="dcterms:W3CDTF">2016-08-04T20:08:06Z</dcterms:created>
  <dcterms:modified xsi:type="dcterms:W3CDTF">2020-05-11T03:55:21Z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0x010100373BA8573C6281468AECBB5C328F9B91</vt:lpwstr>
  </property>
</Properties>
</file>